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322" r:id="rId3"/>
    <p:sldId id="299" r:id="rId4"/>
    <p:sldId id="298" r:id="rId5"/>
    <p:sldId id="300" r:id="rId6"/>
    <p:sldId id="311" r:id="rId7"/>
    <p:sldId id="312" r:id="rId8"/>
    <p:sldId id="313" r:id="rId9"/>
    <p:sldId id="314" r:id="rId10"/>
    <p:sldId id="315" r:id="rId11"/>
    <p:sldId id="316" r:id="rId12"/>
    <p:sldId id="317" r:id="rId13"/>
    <p:sldId id="318" r:id="rId14"/>
    <p:sldId id="319" r:id="rId15"/>
    <p:sldId id="320" r:id="rId16"/>
    <p:sldId id="32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18" autoAdjust="0"/>
    <p:restoredTop sz="86336" autoAdjust="0"/>
  </p:normalViewPr>
  <p:slideViewPr>
    <p:cSldViewPr>
      <p:cViewPr varScale="1">
        <p:scale>
          <a:sx n="135" d="100"/>
          <a:sy n="135" d="100"/>
        </p:scale>
        <p:origin x="176" y="4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7A537-AAA1-CC48-86EC-EEC439A15A88}" type="datetimeFigureOut">
              <a:rPr lang="en-US" smtClean="0"/>
              <a:t>12/18/19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231F84-75C6-6848-B5C3-8E25A4B6EC30}" type="slidenum">
              <a:rPr lang="en-US" smtClean="0"/>
              <a:t>‹#›</a:t>
            </a:fld>
            <a:endParaRPr lang="en-US"/>
          </a:p>
        </p:txBody>
      </p:sp>
    </p:spTree>
    <p:extLst>
      <p:ext uri="{BB962C8B-B14F-4D97-AF65-F5344CB8AC3E}">
        <p14:creationId xmlns:p14="http://schemas.microsoft.com/office/powerpoint/2010/main" val="1457867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31F84-75C6-6848-B5C3-8E25A4B6EC30}" type="slidenum">
              <a:rPr lang="en-US" smtClean="0"/>
              <a:t>16</a:t>
            </a:fld>
            <a:endParaRPr lang="en-US"/>
          </a:p>
        </p:txBody>
      </p:sp>
    </p:spTree>
    <p:extLst>
      <p:ext uri="{BB962C8B-B14F-4D97-AF65-F5344CB8AC3E}">
        <p14:creationId xmlns:p14="http://schemas.microsoft.com/office/powerpoint/2010/main" val="1735891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5222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54104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1589801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353672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322644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1897912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284050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415600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414339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655648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06BD7B-D97B-44BC-B63A-B09037FDCE10}" type="datetimeFigureOut">
              <a:rPr lang="en-US" smtClean="0"/>
              <a:pPr/>
              <a:t>12/18/19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3B33C96-E442-4D2B-B046-E8B7A0734C4E}" type="slidenum">
              <a:rPr lang="en-US" smtClean="0"/>
              <a:pPr/>
              <a:t>‹#›</a:t>
            </a:fld>
            <a:endParaRPr lang="en-US"/>
          </a:p>
        </p:txBody>
      </p:sp>
    </p:spTree>
    <p:extLst>
      <p:ext uri="{BB962C8B-B14F-4D97-AF65-F5344CB8AC3E}">
        <p14:creationId xmlns:p14="http://schemas.microsoft.com/office/powerpoint/2010/main" val="8348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8.gif"/><Relationship Id="rId21" Type="http://schemas.openxmlformats.org/officeDocument/2006/relationships/image" Target="../media/image9.gif"/><Relationship Id="rId22" Type="http://schemas.openxmlformats.org/officeDocument/2006/relationships/image" Target="../media/image10.gif"/><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4" Type="http://schemas.openxmlformats.org/officeDocument/2006/relationships/image" Target="../media/image2.gif"/><Relationship Id="rId15" Type="http://schemas.openxmlformats.org/officeDocument/2006/relationships/image" Target="../media/image3.jpeg"/><Relationship Id="rId16" Type="http://schemas.openxmlformats.org/officeDocument/2006/relationships/image" Target="../media/image4.gif"/><Relationship Id="rId17" Type="http://schemas.openxmlformats.org/officeDocument/2006/relationships/image" Target="../media/image5.gif"/><Relationship Id="rId18" Type="http://schemas.openxmlformats.org/officeDocument/2006/relationships/image" Target="../media/image6.gif"/><Relationship Id="rId19" Type="http://schemas.openxmlformats.org/officeDocument/2006/relationships/image" Target="../media/image7.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49"/>
          <p:cNvSpPr>
            <a:spLocks noChangeArrowheads="1"/>
          </p:cNvSpPr>
          <p:nvPr userDrawn="1"/>
        </p:nvSpPr>
        <p:spPr bwMode="auto">
          <a:xfrm>
            <a:off x="2932176" y="76200"/>
            <a:ext cx="6172200" cy="5099050"/>
          </a:xfrm>
          <a:prstGeom prst="rect">
            <a:avLst/>
          </a:prstGeom>
          <a:solidFill>
            <a:schemeClr val="bg1"/>
          </a:solidFill>
          <a:ln w="9525">
            <a:solidFill>
              <a:schemeClr val="tx1"/>
            </a:solidFill>
            <a:miter lim="800000"/>
            <a:headEnd/>
            <a:tailEnd/>
          </a:ln>
          <a:effectLst>
            <a:innerShdw blurRad="114300">
              <a:prstClr val="black"/>
            </a:innerShdw>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0" name="Rectangle 53"/>
          <p:cNvSpPr>
            <a:spLocks noChangeArrowheads="1"/>
          </p:cNvSpPr>
          <p:nvPr userDrawn="1"/>
        </p:nvSpPr>
        <p:spPr bwMode="auto">
          <a:xfrm>
            <a:off x="2932176" y="12700"/>
            <a:ext cx="6172200" cy="165100"/>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5400000" scaled="1"/>
            <a:tileRect/>
          </a:gradFill>
          <a:ln w="9525">
            <a:solidFill>
              <a:schemeClr val="tx1"/>
            </a:solidFill>
            <a:miter lim="800000"/>
            <a:headEnd/>
            <a:tailEnd/>
          </a:ln>
          <a:effectLst/>
          <a:extLst/>
        </p:spPr>
        <p:txBody>
          <a:bodyPr wrap="none" anchor="ctr"/>
          <a:lstStyle/>
          <a:p>
            <a:pPr>
              <a:defRPr/>
            </a:pPr>
            <a:endParaRPr lang="en-US"/>
          </a:p>
        </p:txBody>
      </p:sp>
      <p:sp>
        <p:nvSpPr>
          <p:cNvPr id="11" name="Freeform 56"/>
          <p:cNvSpPr>
            <a:spLocks/>
          </p:cNvSpPr>
          <p:nvPr userDrawn="1"/>
        </p:nvSpPr>
        <p:spPr bwMode="auto">
          <a:xfrm>
            <a:off x="2743200" y="5181600"/>
            <a:ext cx="609600" cy="1066800"/>
          </a:xfrm>
          <a:custGeom>
            <a:avLst/>
            <a:gdLst>
              <a:gd name="T0" fmla="*/ 0 w 1968"/>
              <a:gd name="T1" fmla="*/ 2147483647 h 576"/>
              <a:gd name="T2" fmla="*/ 2147483647 w 1968"/>
              <a:gd name="T3" fmla="*/ 2147483647 h 576"/>
              <a:gd name="T4" fmla="*/ 2147483647 w 1968"/>
              <a:gd name="T5" fmla="*/ 2147483647 h 576"/>
              <a:gd name="T6" fmla="*/ 2147483647 w 1968"/>
              <a:gd name="T7" fmla="*/ 2147483647 h 576"/>
              <a:gd name="T8" fmla="*/ 2147483647 w 1968"/>
              <a:gd name="T9" fmla="*/ 2147483647 h 576"/>
              <a:gd name="T10" fmla="*/ 2147483647 w 1968"/>
              <a:gd name="T11" fmla="*/ 0 h 5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8" h="576">
                <a:moveTo>
                  <a:pt x="0" y="576"/>
                </a:moveTo>
                <a:cubicBezTo>
                  <a:pt x="180" y="484"/>
                  <a:pt x="360" y="392"/>
                  <a:pt x="528" y="384"/>
                </a:cubicBezTo>
                <a:cubicBezTo>
                  <a:pt x="696" y="376"/>
                  <a:pt x="840" y="520"/>
                  <a:pt x="1008" y="528"/>
                </a:cubicBezTo>
                <a:cubicBezTo>
                  <a:pt x="1176" y="536"/>
                  <a:pt x="1392" y="480"/>
                  <a:pt x="1536" y="432"/>
                </a:cubicBezTo>
                <a:cubicBezTo>
                  <a:pt x="1680" y="384"/>
                  <a:pt x="1800" y="312"/>
                  <a:pt x="1872" y="240"/>
                </a:cubicBezTo>
                <a:cubicBezTo>
                  <a:pt x="1944" y="168"/>
                  <a:pt x="1956" y="84"/>
                  <a:pt x="1968" y="0"/>
                </a:cubicBezTo>
              </a:path>
            </a:pathLst>
          </a:custGeom>
          <a:noFill/>
          <a:ln w="28575" cmpd="sng">
            <a:solidFill>
              <a:schemeClr val="tx1"/>
            </a:solidFill>
            <a:round/>
            <a:headEnd/>
            <a:tailEnd/>
          </a:ln>
          <a:effectLst/>
        </p:spPr>
        <p:txBody>
          <a:bodyPr/>
          <a:lstStyle/>
          <a:p>
            <a:pPr>
              <a:defRPr/>
            </a:pPr>
            <a:endParaRPr lang="en-US"/>
          </a:p>
        </p:txBody>
      </p:sp>
      <p:grpSp>
        <p:nvGrpSpPr>
          <p:cNvPr id="12" name="Group 90"/>
          <p:cNvGrpSpPr>
            <a:grpSpLocks/>
          </p:cNvGrpSpPr>
          <p:nvPr userDrawn="1"/>
        </p:nvGrpSpPr>
        <p:grpSpPr bwMode="auto">
          <a:xfrm>
            <a:off x="152400" y="3124200"/>
            <a:ext cx="2814638" cy="3276600"/>
            <a:chOff x="96" y="1968"/>
            <a:chExt cx="1773" cy="2064"/>
          </a:xfrm>
          <a:effectLst>
            <a:outerShdw blurRad="76200" dir="18900000" sy="23000" kx="-1200000" algn="bl" rotWithShape="0">
              <a:prstClr val="black">
                <a:alpha val="20000"/>
              </a:prstClr>
            </a:outerShdw>
          </a:effectLst>
        </p:grpSpPr>
        <p:sp>
          <p:nvSpPr>
            <p:cNvPr id="13" name="AutoShape 2"/>
            <p:cNvSpPr>
              <a:spLocks noChangeArrowheads="1"/>
            </p:cNvSpPr>
            <p:nvPr userDrawn="1"/>
          </p:nvSpPr>
          <p:spPr bwMode="auto">
            <a:xfrm>
              <a:off x="96" y="1968"/>
              <a:ext cx="1686" cy="2064"/>
            </a:xfrm>
            <a:prstGeom prst="cube">
              <a:avLst>
                <a:gd name="adj" fmla="val 6616"/>
              </a:avLst>
            </a:prstGeom>
            <a:gradFill rotWithShape="1">
              <a:gsLst>
                <a:gs pos="0">
                  <a:schemeClr val="bg2"/>
                </a:gs>
                <a:gs pos="100000">
                  <a:srgbClr val="4D4D4D"/>
                </a:gs>
              </a:gsLst>
              <a:lin ang="18900000" scaled="1"/>
            </a:gradFill>
            <a:ln w="9525">
              <a:solidFill>
                <a:schemeClr val="tx1"/>
              </a:solidFill>
              <a:miter lim="800000"/>
              <a:headEnd/>
              <a:tailEnd/>
            </a:ln>
            <a:effectLs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pic>
          <p:nvPicPr>
            <p:cNvPr id="14" name="Picture 3" descr="Fan"/>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375" y="2113"/>
              <a:ext cx="2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4" descr="Electric_plug"/>
            <p:cNvPicPr>
              <a:picLocks noChangeAspect="1" noChangeArrowheads="1" noCrop="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462" y="3799"/>
              <a:ext cx="116"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Fan"/>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25" y="2113"/>
              <a:ext cx="23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squarescreen"/>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70" y="2462"/>
              <a:ext cx="1163"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Analysis"/>
            <p:cNvPicPr>
              <a:picLocks noChangeAspect="1" noChangeArrowheads="1" noCrop="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92" y="3356"/>
              <a:ext cx="814"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8" descr="Charting_device"/>
            <p:cNvPicPr>
              <a:picLocks noChangeAspect="1" noChangeArrowheads="1" noCrop="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222" y="3733"/>
              <a:ext cx="429"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9" descr="Gauge_rises"/>
            <p:cNvPicPr>
              <a:picLocks noChangeAspect="1" noChangeArrowheads="1" noCrop="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462" y="2484"/>
              <a:ext cx="185" cy="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0" descr="Line_of_film"/>
            <p:cNvPicPr>
              <a:picLocks noChangeAspect="1" noChangeArrowheads="1" noCrop="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147" y="2387"/>
              <a:ext cx="1482"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1" descr="Static"/>
            <p:cNvPicPr>
              <a:picLocks noChangeAspect="1" noChangeArrowheads="1" noCrop="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728" y="2113"/>
              <a:ext cx="327"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2"/>
            <p:cNvSpPr>
              <a:spLocks noChangeArrowheads="1"/>
            </p:cNvSpPr>
            <p:nvPr userDrawn="1"/>
          </p:nvSpPr>
          <p:spPr bwMode="auto">
            <a:xfrm>
              <a:off x="327" y="3392"/>
              <a:ext cx="291" cy="291"/>
            </a:xfrm>
            <a:prstGeom prst="rect">
              <a:avLst/>
            </a:prstGeom>
            <a:gradFill rotWithShape="1">
              <a:gsLst>
                <a:gs pos="0">
                  <a:schemeClr val="tx1"/>
                </a:gs>
                <a:gs pos="50000">
                  <a:schemeClr val="bg2"/>
                </a:gs>
                <a:gs pos="100000">
                  <a:schemeClr val="tx1"/>
                </a:gs>
              </a:gsLst>
              <a:lin ang="5400000" scaled="1"/>
            </a:gradFill>
            <a:ln>
              <a:noFill/>
            </a:ln>
            <a:effectLst/>
            <a:extLst/>
          </p:spPr>
          <p:txBody>
            <a:bodyPr wrap="none" anchor="ctr"/>
            <a:lstStyle/>
            <a:p>
              <a:pPr>
                <a:defRPr/>
              </a:pPr>
              <a:endParaRPr lang="en-US"/>
            </a:p>
          </p:txBody>
        </p:sp>
        <p:pic>
          <p:nvPicPr>
            <p:cNvPr id="24" name="Picture 13" descr="atom"/>
            <p:cNvPicPr>
              <a:picLocks noChangeAspect="1" noChangeArrowheads="1" noCrop="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356" y="3422"/>
              <a:ext cx="233"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Line 14"/>
            <p:cNvSpPr>
              <a:spLocks noChangeShapeType="1"/>
            </p:cNvSpPr>
            <p:nvPr userDrawn="1"/>
          </p:nvSpPr>
          <p:spPr bwMode="auto">
            <a:xfrm>
              <a:off x="765" y="3363"/>
              <a:ext cx="0" cy="640"/>
            </a:xfrm>
            <a:prstGeom prst="line">
              <a:avLst/>
            </a:prstGeom>
            <a:noFill/>
            <a:ln w="9525">
              <a:solidFill>
                <a:srgbClr val="C0C0C0"/>
              </a:solidFill>
              <a:round/>
              <a:headEnd/>
              <a:tailEnd/>
            </a:ln>
            <a:effectLst/>
          </p:spPr>
          <p:txBody>
            <a:bodyPr/>
            <a:lstStyle/>
            <a:p>
              <a:pPr>
                <a:defRPr/>
              </a:pPr>
              <a:endParaRPr lang="en-US"/>
            </a:p>
          </p:txBody>
        </p:sp>
        <p:sp>
          <p:nvSpPr>
            <p:cNvPr id="26" name="Line 15"/>
            <p:cNvSpPr>
              <a:spLocks noChangeShapeType="1"/>
            </p:cNvSpPr>
            <p:nvPr userDrawn="1"/>
          </p:nvSpPr>
          <p:spPr bwMode="auto">
            <a:xfrm flipH="1">
              <a:off x="96" y="3696"/>
              <a:ext cx="669" cy="0"/>
            </a:xfrm>
            <a:prstGeom prst="line">
              <a:avLst/>
            </a:prstGeom>
            <a:noFill/>
            <a:ln w="9525">
              <a:solidFill>
                <a:srgbClr val="C0C0C0"/>
              </a:solidFill>
              <a:round/>
              <a:headEnd/>
              <a:tailEnd/>
            </a:ln>
            <a:effectLst/>
          </p:spPr>
          <p:txBody>
            <a:bodyPr/>
            <a:lstStyle/>
            <a:p>
              <a:pPr>
                <a:defRPr/>
              </a:pPr>
              <a:endParaRPr lang="en-US"/>
            </a:p>
          </p:txBody>
        </p:sp>
        <p:sp>
          <p:nvSpPr>
            <p:cNvPr id="27" name="Line 16"/>
            <p:cNvSpPr>
              <a:spLocks noChangeShapeType="1"/>
            </p:cNvSpPr>
            <p:nvPr userDrawn="1"/>
          </p:nvSpPr>
          <p:spPr bwMode="auto">
            <a:xfrm flipH="1">
              <a:off x="765" y="3799"/>
              <a:ext cx="697" cy="0"/>
            </a:xfrm>
            <a:prstGeom prst="line">
              <a:avLst/>
            </a:prstGeom>
            <a:noFill/>
            <a:ln w="9525">
              <a:solidFill>
                <a:srgbClr val="C0C0C0"/>
              </a:solidFill>
              <a:round/>
              <a:headEnd/>
              <a:tailEnd/>
            </a:ln>
            <a:effectLst/>
          </p:spPr>
          <p:txBody>
            <a:bodyPr/>
            <a:lstStyle/>
            <a:p>
              <a:pPr>
                <a:defRPr/>
              </a:pPr>
              <a:endParaRPr lang="en-US"/>
            </a:p>
          </p:txBody>
        </p:sp>
        <p:sp>
          <p:nvSpPr>
            <p:cNvPr id="28" name="Rectangle 28"/>
            <p:cNvSpPr>
              <a:spLocks noChangeArrowheads="1"/>
            </p:cNvSpPr>
            <p:nvPr userDrawn="1"/>
          </p:nvSpPr>
          <p:spPr bwMode="auto">
            <a:xfrm>
              <a:off x="327" y="3392"/>
              <a:ext cx="291" cy="291"/>
            </a:xfrm>
            <a:prstGeom prst="rect">
              <a:avLst/>
            </a:prstGeom>
            <a:gradFill rotWithShape="1">
              <a:gsLst>
                <a:gs pos="0">
                  <a:schemeClr val="tx1"/>
                </a:gs>
                <a:gs pos="50000">
                  <a:schemeClr val="bg2"/>
                </a:gs>
                <a:gs pos="100000">
                  <a:schemeClr val="tx1"/>
                </a:gs>
              </a:gsLst>
              <a:lin ang="5400000" scaled="1"/>
            </a:gradFill>
            <a:ln>
              <a:noFill/>
            </a:ln>
            <a:effectLst/>
            <a:extLst/>
          </p:spPr>
          <p:txBody>
            <a:bodyPr wrap="none" anchor="ctr"/>
            <a:lstStyle/>
            <a:p>
              <a:pPr>
                <a:defRPr/>
              </a:pPr>
              <a:endParaRPr lang="en-US"/>
            </a:p>
          </p:txBody>
        </p:sp>
        <p:sp>
          <p:nvSpPr>
            <p:cNvPr id="29" name="AutoShape 18"/>
            <p:cNvSpPr>
              <a:spLocks noChangeArrowheads="1"/>
            </p:cNvSpPr>
            <p:nvPr userDrawn="1"/>
          </p:nvSpPr>
          <p:spPr bwMode="auto">
            <a:xfrm>
              <a:off x="96" y="1968"/>
              <a:ext cx="1686" cy="2064"/>
            </a:xfrm>
            <a:prstGeom prst="cube">
              <a:avLst>
                <a:gd name="adj" fmla="val 6616"/>
              </a:avLst>
            </a:prstGeom>
            <a:gradFill rotWithShape="1">
              <a:gsLst>
                <a:gs pos="0">
                  <a:schemeClr val="bg2"/>
                </a:gs>
                <a:gs pos="100000">
                  <a:srgbClr val="4D4D4D"/>
                </a:gs>
              </a:gsLst>
              <a:lin ang="18900000" scaled="1"/>
            </a:gradFill>
            <a:ln w="9525">
              <a:solidFill>
                <a:schemeClr val="tx1"/>
              </a:solidFill>
              <a:miter lim="800000"/>
              <a:headEnd/>
              <a:tailEnd/>
            </a:ln>
            <a:effectLs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pic>
          <p:nvPicPr>
            <p:cNvPr id="30" name="Picture 19" descr="Fan"/>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375" y="2113"/>
              <a:ext cx="2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0" descr="Electric_plug"/>
            <p:cNvPicPr>
              <a:picLocks noChangeAspect="1" noChangeArrowheads="1" noCrop="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462" y="3799"/>
              <a:ext cx="116"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21" descr="Fan"/>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25" y="2113"/>
              <a:ext cx="23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23" descr="Analysis"/>
            <p:cNvPicPr>
              <a:picLocks noChangeAspect="1" noChangeArrowheads="1" noCrop="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92" y="3356"/>
              <a:ext cx="814"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24" descr="Charting_device"/>
            <p:cNvPicPr>
              <a:picLocks noChangeAspect="1" noChangeArrowheads="1" noCrop="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222" y="3733"/>
              <a:ext cx="429"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25" descr="Gauge_rises"/>
            <p:cNvPicPr>
              <a:picLocks noChangeAspect="1" noChangeArrowheads="1" noCrop="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462" y="2484"/>
              <a:ext cx="185" cy="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26" descr="Line_of_film"/>
            <p:cNvPicPr>
              <a:picLocks noChangeAspect="1" noChangeArrowheads="1" noCrop="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147" y="2387"/>
              <a:ext cx="1482"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7" descr="Static"/>
            <p:cNvPicPr>
              <a:picLocks noChangeAspect="1" noChangeArrowheads="1" noCrop="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728" y="2113"/>
              <a:ext cx="327"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9" descr="atom"/>
            <p:cNvPicPr>
              <a:picLocks noChangeAspect="1" noChangeArrowheads="1" noCrop="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356" y="3422"/>
              <a:ext cx="233"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Line 30"/>
            <p:cNvSpPr>
              <a:spLocks noChangeShapeType="1"/>
            </p:cNvSpPr>
            <p:nvPr userDrawn="1"/>
          </p:nvSpPr>
          <p:spPr bwMode="auto">
            <a:xfrm>
              <a:off x="765" y="3363"/>
              <a:ext cx="0" cy="640"/>
            </a:xfrm>
            <a:prstGeom prst="line">
              <a:avLst/>
            </a:prstGeom>
            <a:noFill/>
            <a:ln w="9525">
              <a:solidFill>
                <a:srgbClr val="C0C0C0"/>
              </a:solidFill>
              <a:round/>
              <a:headEnd/>
              <a:tailEnd/>
            </a:ln>
            <a:effectLst/>
          </p:spPr>
          <p:txBody>
            <a:bodyPr/>
            <a:lstStyle/>
            <a:p>
              <a:pPr>
                <a:defRPr/>
              </a:pPr>
              <a:endParaRPr lang="en-US"/>
            </a:p>
          </p:txBody>
        </p:sp>
        <p:sp>
          <p:nvSpPr>
            <p:cNvPr id="40" name="Line 31"/>
            <p:cNvSpPr>
              <a:spLocks noChangeShapeType="1"/>
            </p:cNvSpPr>
            <p:nvPr userDrawn="1"/>
          </p:nvSpPr>
          <p:spPr bwMode="auto">
            <a:xfrm flipH="1">
              <a:off x="96" y="3696"/>
              <a:ext cx="669" cy="0"/>
            </a:xfrm>
            <a:prstGeom prst="line">
              <a:avLst/>
            </a:prstGeom>
            <a:noFill/>
            <a:ln w="9525">
              <a:solidFill>
                <a:srgbClr val="C0C0C0"/>
              </a:solidFill>
              <a:round/>
              <a:headEnd/>
              <a:tailEnd/>
            </a:ln>
            <a:effectLst/>
          </p:spPr>
          <p:txBody>
            <a:bodyPr/>
            <a:lstStyle/>
            <a:p>
              <a:pPr>
                <a:defRPr/>
              </a:pPr>
              <a:endParaRPr lang="en-US"/>
            </a:p>
          </p:txBody>
        </p:sp>
        <p:sp>
          <p:nvSpPr>
            <p:cNvPr id="41" name="Rectangle 42"/>
            <p:cNvSpPr>
              <a:spLocks noChangeArrowheads="1"/>
            </p:cNvSpPr>
            <p:nvPr userDrawn="1"/>
          </p:nvSpPr>
          <p:spPr bwMode="auto">
            <a:xfrm>
              <a:off x="241" y="2454"/>
              <a:ext cx="1163" cy="872"/>
            </a:xfrm>
            <a:prstGeom prst="rect">
              <a:avLst/>
            </a:prstGeom>
            <a:solidFill>
              <a:schemeClr val="tx1"/>
            </a:solidFill>
            <a:ln w="12700">
              <a:solidFill>
                <a:srgbClr val="4D4D4D"/>
              </a:solidFill>
              <a:miter lim="800000"/>
              <a:headEnd/>
              <a:tailEnd/>
            </a:ln>
            <a:effectLs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42" name="Line 32"/>
            <p:cNvSpPr>
              <a:spLocks noChangeShapeType="1"/>
            </p:cNvSpPr>
            <p:nvPr userDrawn="1"/>
          </p:nvSpPr>
          <p:spPr bwMode="auto">
            <a:xfrm flipH="1">
              <a:off x="765" y="3799"/>
              <a:ext cx="697" cy="0"/>
            </a:xfrm>
            <a:prstGeom prst="line">
              <a:avLst/>
            </a:prstGeom>
            <a:noFill/>
            <a:ln w="9525">
              <a:solidFill>
                <a:srgbClr val="C0C0C0"/>
              </a:solidFill>
              <a:round/>
              <a:headEnd/>
              <a:tailEnd/>
            </a:ln>
            <a:effectLst/>
          </p:spPr>
          <p:txBody>
            <a:bodyPr/>
            <a:lstStyle/>
            <a:p>
              <a:pPr>
                <a:defRPr/>
              </a:pPr>
              <a:endParaRPr lang="en-US"/>
            </a:p>
          </p:txBody>
        </p:sp>
        <p:sp>
          <p:nvSpPr>
            <p:cNvPr id="43" name="Oval 46"/>
            <p:cNvSpPr>
              <a:spLocks noChangeArrowheads="1"/>
            </p:cNvSpPr>
            <p:nvPr userDrawn="1"/>
          </p:nvSpPr>
          <p:spPr bwMode="auto">
            <a:xfrm>
              <a:off x="1704" y="3799"/>
              <a:ext cx="29" cy="102"/>
            </a:xfrm>
            <a:prstGeom prst="ellipse">
              <a:avLst/>
            </a:prstGeom>
            <a:solidFill>
              <a:schemeClr val="tx1"/>
            </a:solidFill>
            <a:ln w="9525">
              <a:solidFill>
                <a:schemeClr val="tx1"/>
              </a:solidFill>
              <a:round/>
              <a:headEnd/>
              <a:tailEnd/>
            </a:ln>
            <a:effectLs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pic>
          <p:nvPicPr>
            <p:cNvPr id="44" name="Picture 33" descr="smoke1"/>
            <p:cNvPicPr>
              <a:picLocks noChangeAspect="1" noChangeArrowheads="1" noCrop="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rot="3394512">
              <a:off x="1597" y="3621"/>
              <a:ext cx="182"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63"/>
            <p:cNvSpPr txBox="1">
              <a:spLocks noChangeArrowheads="1"/>
            </p:cNvSpPr>
            <p:nvPr userDrawn="1"/>
          </p:nvSpPr>
          <p:spPr bwMode="auto">
            <a:xfrm>
              <a:off x="624" y="3792"/>
              <a:ext cx="960" cy="233"/>
            </a:xfrm>
            <a:prstGeom prst="rect">
              <a:avLst/>
            </a:prstGeom>
            <a:noFill/>
            <a:ln>
              <a:noFill/>
            </a:ln>
            <a:effectLs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900" dirty="0" smtClean="0">
                  <a:solidFill>
                    <a:schemeClr val="bg1">
                      <a:lumMod val="50000"/>
                    </a:schemeClr>
                  </a:solidFill>
                </a:rPr>
                <a:t>ACME Bible</a:t>
              </a:r>
              <a:br>
                <a:rPr lang="en-US" altLang="en-US" sz="900" dirty="0" smtClean="0">
                  <a:solidFill>
                    <a:schemeClr val="bg1">
                      <a:lumMod val="50000"/>
                    </a:schemeClr>
                  </a:solidFill>
                </a:rPr>
              </a:br>
              <a:r>
                <a:rPr lang="en-US" altLang="en-US" sz="900" dirty="0" smtClean="0">
                  <a:solidFill>
                    <a:schemeClr val="bg1">
                      <a:lumMod val="50000"/>
                    </a:schemeClr>
                  </a:solidFill>
                </a:rPr>
                <a:t>Image Generator</a:t>
              </a:r>
            </a:p>
          </p:txBody>
        </p:sp>
      </p:grpSp>
      <p:sp>
        <p:nvSpPr>
          <p:cNvPr id="46" name="Rectangle 52"/>
          <p:cNvSpPr>
            <a:spLocks noChangeArrowheads="1"/>
          </p:cNvSpPr>
          <p:nvPr userDrawn="1"/>
        </p:nvSpPr>
        <p:spPr bwMode="auto">
          <a:xfrm>
            <a:off x="2932176" y="5029200"/>
            <a:ext cx="6172200" cy="165100"/>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9525">
            <a:solidFill>
              <a:schemeClr val="tx1"/>
            </a:solidFill>
            <a:miter lim="800000"/>
            <a:headEnd/>
            <a:tailEnd/>
          </a:ln>
          <a:effectLst/>
          <a:extLst/>
        </p:spPr>
        <p:txBody>
          <a:bodyPr wrap="none" anchor="ctr"/>
          <a:lstStyle/>
          <a:p>
            <a:pPr>
              <a:defRPr/>
            </a:pPr>
            <a:endParaRPr lang="en-US">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5400000" scaled="1"/>
                <a:tileRect/>
              </a:gradFill>
            </a:endParaRPr>
          </a:p>
        </p:txBody>
      </p:sp>
      <p:sp>
        <p:nvSpPr>
          <p:cNvPr id="49" name="Rectangle 48"/>
          <p:cNvSpPr/>
          <p:nvPr userDrawn="1"/>
        </p:nvSpPr>
        <p:spPr>
          <a:xfrm>
            <a:off x="471547" y="4198203"/>
            <a:ext cx="1760418" cy="830997"/>
          </a:xfrm>
          <a:prstGeom prst="rect">
            <a:avLst/>
          </a:prstGeom>
          <a:solidFill>
            <a:schemeClr val="bg1">
              <a:lumMod val="85000"/>
              <a:alpha val="0"/>
            </a:schemeClr>
          </a:solidFill>
          <a:effectLst>
            <a:glow rad="12700">
              <a:schemeClr val="accent3">
                <a:satMod val="175000"/>
              </a:schemeClr>
            </a:glow>
            <a:softEdge rad="457200"/>
          </a:effectLst>
        </p:spPr>
        <p:txBody>
          <a:bodyPr wrap="none" lIns="91440" tIns="45720" rIns="91440" bIns="45720">
            <a:spAutoFit/>
          </a:bodyPr>
          <a:lstStyle/>
          <a:p>
            <a:pPr algn="ctr"/>
            <a:r>
              <a:rPr lang="en-US" sz="2400" b="1" cap="none" spc="0" dirty="0" smtClean="0">
                <a:ln w="12700">
                  <a:solidFill>
                    <a:schemeClr val="tx2">
                      <a:satMod val="155000"/>
                    </a:schemeClr>
                  </a:solidFill>
                  <a:prstDash val="solid"/>
                </a:ln>
                <a:solidFill>
                  <a:schemeClr val="bg2">
                    <a:tint val="85000"/>
                    <a:satMod val="155000"/>
                  </a:schemeClr>
                </a:solidFill>
                <a:effectLst>
                  <a:glow rad="114300">
                    <a:schemeClr val="accent2">
                      <a:satMod val="175000"/>
                      <a:alpha val="74000"/>
                    </a:schemeClr>
                  </a:glow>
                  <a:outerShdw blurRad="50800" dist="76200" dir="5400000" algn="t" rotWithShape="0">
                    <a:prstClr val="black">
                      <a:alpha val="40000"/>
                    </a:prstClr>
                  </a:outerShdw>
                </a:effectLst>
              </a:rPr>
              <a:t>Bible Lesson</a:t>
            </a:r>
          </a:p>
          <a:p>
            <a:pPr algn="ctr"/>
            <a:r>
              <a:rPr lang="en-US" sz="2400" b="1" cap="none" spc="0" dirty="0" smtClean="0">
                <a:ln w="12700">
                  <a:solidFill>
                    <a:schemeClr val="tx2">
                      <a:satMod val="155000"/>
                    </a:schemeClr>
                  </a:solidFill>
                  <a:prstDash val="solid"/>
                </a:ln>
                <a:solidFill>
                  <a:schemeClr val="bg2">
                    <a:tint val="85000"/>
                    <a:satMod val="155000"/>
                  </a:schemeClr>
                </a:solidFill>
                <a:effectLst>
                  <a:glow rad="114300">
                    <a:schemeClr val="accent2">
                      <a:satMod val="175000"/>
                      <a:alpha val="74000"/>
                    </a:schemeClr>
                  </a:glow>
                  <a:outerShdw blurRad="50800" dist="76200" dir="5400000" algn="t" rotWithShape="0">
                    <a:prstClr val="black">
                      <a:alpha val="40000"/>
                    </a:prstClr>
                  </a:outerShdw>
                </a:effectLst>
              </a:rPr>
              <a:t>In Progress</a:t>
            </a:r>
            <a:endParaRPr lang="en-US" sz="2400" b="1" cap="none" spc="0" dirty="0">
              <a:ln w="12700">
                <a:solidFill>
                  <a:schemeClr val="tx2">
                    <a:satMod val="155000"/>
                  </a:schemeClr>
                </a:solidFill>
                <a:prstDash val="solid"/>
              </a:ln>
              <a:solidFill>
                <a:schemeClr val="bg2">
                  <a:tint val="85000"/>
                  <a:satMod val="155000"/>
                </a:schemeClr>
              </a:solidFill>
              <a:effectLst>
                <a:glow rad="114300">
                  <a:schemeClr val="accent2">
                    <a:satMod val="175000"/>
                    <a:alpha val="74000"/>
                  </a:schemeClr>
                </a:glow>
                <a:outerShdw blurRad="50800" dist="76200" dir="5400000" algn="t" rotWithShape="0">
                  <a:prstClr val="black">
                    <a:alpha val="40000"/>
                  </a:prstClr>
                </a:outerShdw>
              </a:effectLst>
            </a:endParaRPr>
          </a:p>
        </p:txBody>
      </p:sp>
    </p:spTree>
    <p:extLst>
      <p:ext uri="{BB962C8B-B14F-4D97-AF65-F5344CB8AC3E}">
        <p14:creationId xmlns:p14="http://schemas.microsoft.com/office/powerpoint/2010/main" val="2274352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4000">
              <a:srgbClr val="D6B19C"/>
            </a:gs>
            <a:gs pos="19000">
              <a:srgbClr val="D49E6C"/>
            </a:gs>
            <a:gs pos="70000">
              <a:srgbClr val="A65528"/>
            </a:gs>
            <a:gs pos="100000">
              <a:srgbClr val="663012"/>
            </a:gs>
          </a:gsLst>
          <a:lin ang="2700000" scaled="0"/>
        </a:gradFill>
        <a:effectLst/>
      </p:bgPr>
    </p:bg>
    <p:spTree>
      <p:nvGrpSpPr>
        <p:cNvPr id="1" name=""/>
        <p:cNvGrpSpPr/>
        <p:nvPr/>
      </p:nvGrpSpPr>
      <p:grpSpPr>
        <a:xfrm>
          <a:off x="0" y="0"/>
          <a:ext cx="0" cy="0"/>
          <a:chOff x="0" y="0"/>
          <a:chExt cx="0" cy="0"/>
        </a:xfrm>
      </p:grpSpPr>
      <p:sp>
        <p:nvSpPr>
          <p:cNvPr id="4" name="Oval 3"/>
          <p:cNvSpPr/>
          <p:nvPr/>
        </p:nvSpPr>
        <p:spPr>
          <a:xfrm>
            <a:off x="1676400" y="457200"/>
            <a:ext cx="5867400" cy="5867400"/>
          </a:xfrm>
          <a:prstGeom prst="ellipse">
            <a:avLst/>
          </a:prstGeom>
          <a:gradFill flip="none" rotWithShape="1">
            <a:gsLst>
              <a:gs pos="4000">
                <a:srgbClr val="D6B19C"/>
              </a:gs>
              <a:gs pos="19000">
                <a:srgbClr val="D49E6C"/>
              </a:gs>
              <a:gs pos="70000">
                <a:srgbClr val="A65528"/>
              </a:gs>
              <a:gs pos="100000">
                <a:srgbClr val="663012"/>
              </a:gs>
            </a:gsLst>
            <a:lin ang="2700000" scaled="0"/>
            <a:tileRect/>
          </a:gradFill>
          <a:ln>
            <a:solidFill>
              <a:schemeClr val="accent2">
                <a:lumMod val="75000"/>
              </a:schemeClr>
            </a:solidFill>
          </a:ln>
          <a:effectLst>
            <a:outerShdw blurRad="673100" dist="25400" sx="111000" sy="111000" algn="ctr" rotWithShape="0">
              <a:prstClr val="black">
                <a:alpha val="71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52600" y="1981200"/>
            <a:ext cx="57912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JESUS!</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5" name="TextBox 4"/>
          <p:cNvSpPr txBox="1"/>
          <p:nvPr/>
        </p:nvSpPr>
        <p:spPr>
          <a:xfrm>
            <a:off x="1905000" y="3048000"/>
            <a:ext cx="5410200" cy="1384995"/>
          </a:xfrm>
          <a:prstGeom prst="rect">
            <a:avLst/>
          </a:prstGeom>
          <a:noFill/>
        </p:spPr>
        <p:txBody>
          <a:bodyPr wrap="square" rtlCol="0">
            <a:spAutoFit/>
          </a:bodyPr>
          <a:lstStyle/>
          <a:p>
            <a:pPr algn="ctr"/>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cs typeface="Arial" panose="020B0604020202020204" pitchFamily="34" charset="0"/>
              </a:rPr>
              <a:t>Lesson 9</a:t>
            </a:r>
          </a:p>
          <a:p>
            <a:pPr algn="ctr"/>
            <a:endPar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cs typeface="Arial" panose="020B0604020202020204" pitchFamily="34" charset="0"/>
            </a:endParaRPr>
          </a:p>
          <a:p>
            <a:pPr algn="ctr"/>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cs typeface="Arial" panose="020B0604020202020204" pitchFamily="34" charset="0"/>
              </a:rPr>
              <a:t>Jesus Calls First Disciples</a:t>
            </a:r>
            <a:endPar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24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180324"/>
            <a:ext cx="6096000" cy="5262979"/>
          </a:xfrm>
          <a:prstGeom prst="rect">
            <a:avLst/>
          </a:prstGeom>
          <a:noFill/>
        </p:spPr>
        <p:txBody>
          <a:bodyPr wrap="square" rtlCol="0">
            <a:spAutoFit/>
          </a:bodyPr>
          <a:lstStyle/>
          <a:p>
            <a:r>
              <a:rPr lang="en-US" sz="2800" b="1" dirty="0">
                <a:solidFill>
                  <a:srgbClr val="FF0000"/>
                </a:solidFill>
              </a:rPr>
              <a:t>Judas Iscariot</a:t>
            </a:r>
            <a:endParaRPr lang="en-US" sz="2800" dirty="0">
              <a:solidFill>
                <a:srgbClr val="FF0000"/>
              </a:solidFill>
            </a:endParaRPr>
          </a:p>
          <a:p>
            <a:r>
              <a:rPr lang="en-US" sz="2800" dirty="0"/>
              <a:t>Judas is the disciple who betrayed the Lord. "Iscariot" likely refers to his hometown of </a:t>
            </a:r>
            <a:r>
              <a:rPr lang="en-US" sz="2800" dirty="0" err="1"/>
              <a:t>Kerioth</a:t>
            </a:r>
            <a:r>
              <a:rPr lang="en-US" sz="2800" dirty="0"/>
              <a:t> in Judea. He served as the disciples' treasurer. After Judas betrayed the Lord, he committed suicide by hanging himself.  Only disciple not from Galilee.  John refers to him as a thief and betrayer.  Betrayed Jesus for 30 pieces of silver.  Not mentioned during trial or crucifixion</a:t>
            </a:r>
          </a:p>
          <a:p>
            <a:endParaRPr lang="en-US" sz="2800" dirty="0"/>
          </a:p>
        </p:txBody>
      </p:sp>
      <p:sp>
        <p:nvSpPr>
          <p:cNvPr id="5" name="Rectangle 4"/>
          <p:cNvSpPr/>
          <p:nvPr/>
        </p:nvSpPr>
        <p:spPr>
          <a:xfrm>
            <a:off x="5600700" y="51054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9</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35296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67874"/>
            <a:ext cx="6096000" cy="3970318"/>
          </a:xfrm>
          <a:prstGeom prst="rect">
            <a:avLst/>
          </a:prstGeom>
          <a:noFill/>
        </p:spPr>
        <p:txBody>
          <a:bodyPr wrap="square" rtlCol="0">
            <a:spAutoFit/>
          </a:bodyPr>
          <a:lstStyle/>
          <a:p>
            <a:r>
              <a:rPr lang="en-US" sz="2800" b="1" dirty="0">
                <a:solidFill>
                  <a:srgbClr val="FF0000"/>
                </a:solidFill>
              </a:rPr>
              <a:t>Simon (who is called Peter)</a:t>
            </a:r>
            <a:endParaRPr lang="en-US" sz="2800" dirty="0">
              <a:solidFill>
                <a:srgbClr val="FF0000"/>
              </a:solidFill>
            </a:endParaRPr>
          </a:p>
          <a:p>
            <a:r>
              <a:rPr lang="en-US" sz="2800" dirty="0"/>
              <a:t>Along with his brother Andrew, Simon was a fisherman by trade. He was the most prominent of the twelve disciples.  Peter’s name means Rock.  He was a native of Bethsaida.  His native language was Aramaic.  Jesus healed his mother-in-law.</a:t>
            </a:r>
          </a:p>
          <a:p>
            <a:endParaRPr lang="en-US" sz="2800" dirty="0"/>
          </a:p>
        </p:txBody>
      </p:sp>
      <p:sp>
        <p:nvSpPr>
          <p:cNvPr id="5" name="Rectangle 4"/>
          <p:cNvSpPr/>
          <p:nvPr/>
        </p:nvSpPr>
        <p:spPr>
          <a:xfrm>
            <a:off x="5600700" y="51054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24513" y="155674"/>
            <a:ext cx="469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mtClean="0">
                <a:solidFill>
                  <a:schemeClr val="bg1"/>
                </a:solidFill>
              </a:rPr>
              <a:t>10</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118795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67874"/>
            <a:ext cx="6096000" cy="4401205"/>
          </a:xfrm>
          <a:prstGeom prst="rect">
            <a:avLst/>
          </a:prstGeom>
          <a:noFill/>
        </p:spPr>
        <p:txBody>
          <a:bodyPr wrap="square" rtlCol="0">
            <a:spAutoFit/>
          </a:bodyPr>
          <a:lstStyle/>
          <a:p>
            <a:r>
              <a:rPr lang="en-US" sz="2800" b="1" dirty="0">
                <a:solidFill>
                  <a:srgbClr val="FF0000"/>
                </a:solidFill>
              </a:rPr>
              <a:t>Andrew</a:t>
            </a:r>
            <a:endParaRPr lang="en-US" sz="2800" dirty="0">
              <a:solidFill>
                <a:srgbClr val="FF0000"/>
              </a:solidFill>
            </a:endParaRPr>
          </a:p>
          <a:p>
            <a:r>
              <a:rPr lang="en-US" sz="2800" dirty="0"/>
              <a:t>One of the twelve disciples of Jesus. Andrew was convinced that Jesus was the Messiah and he brought his brother, Simon Peter, to him.  He was a disciple of John the Baptist.  He also was from Bethsaida.  He brought the boy with 5 loaves and 2 fish to Jesus.  Also brought a group of Greeks to see Jesus.</a:t>
            </a:r>
          </a:p>
          <a:p>
            <a:endParaRPr lang="en-US" sz="2800" dirty="0"/>
          </a:p>
        </p:txBody>
      </p:sp>
      <p:sp>
        <p:nvSpPr>
          <p:cNvPr id="5" name="Rectangle 4"/>
          <p:cNvSpPr/>
          <p:nvPr/>
        </p:nvSpPr>
        <p:spPr>
          <a:xfrm>
            <a:off x="5600700" y="51054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52793" y="165100"/>
            <a:ext cx="469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mtClean="0">
                <a:solidFill>
                  <a:schemeClr val="bg1"/>
                </a:solidFill>
              </a:rPr>
              <a:t>11</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2033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67874"/>
            <a:ext cx="6096000" cy="3970318"/>
          </a:xfrm>
          <a:prstGeom prst="rect">
            <a:avLst/>
          </a:prstGeom>
          <a:noFill/>
        </p:spPr>
        <p:txBody>
          <a:bodyPr wrap="square" rtlCol="0">
            <a:spAutoFit/>
          </a:bodyPr>
          <a:lstStyle/>
          <a:p>
            <a:r>
              <a:rPr lang="en-US" sz="2800" b="1" dirty="0">
                <a:solidFill>
                  <a:srgbClr val="FF0000"/>
                </a:solidFill>
              </a:rPr>
              <a:t>James (son of Zebedee)</a:t>
            </a:r>
            <a:endParaRPr lang="en-US" sz="2800" dirty="0">
              <a:solidFill>
                <a:srgbClr val="FF0000"/>
              </a:solidFill>
            </a:endParaRPr>
          </a:p>
          <a:p>
            <a:r>
              <a:rPr lang="en-US" sz="2800" dirty="0"/>
              <a:t>Jesus called James and his brother John, both former fishermen, "sons of thunder." James was martyred by Herod Agrippa I.   James and John asked a special favor of Jesus.  His death is the only apostles death reliably recorded (except Judas). </a:t>
            </a:r>
          </a:p>
          <a:p>
            <a:endParaRPr lang="en-US" sz="2800" dirty="0"/>
          </a:p>
        </p:txBody>
      </p:sp>
      <p:sp>
        <p:nvSpPr>
          <p:cNvPr id="5" name="Rectangle 4"/>
          <p:cNvSpPr/>
          <p:nvPr/>
        </p:nvSpPr>
        <p:spPr>
          <a:xfrm>
            <a:off x="5600700" y="50292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24512" y="165100"/>
            <a:ext cx="469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mtClean="0">
                <a:solidFill>
                  <a:schemeClr val="bg1"/>
                </a:solidFill>
              </a:rPr>
              <a:t>12</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99043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67874"/>
            <a:ext cx="6096000" cy="2677656"/>
          </a:xfrm>
          <a:prstGeom prst="rect">
            <a:avLst/>
          </a:prstGeom>
          <a:noFill/>
        </p:spPr>
        <p:txBody>
          <a:bodyPr wrap="square" rtlCol="0">
            <a:spAutoFit/>
          </a:bodyPr>
          <a:lstStyle/>
          <a:p>
            <a:r>
              <a:rPr lang="en-US" sz="2800" b="1" dirty="0">
                <a:solidFill>
                  <a:srgbClr val="FF0000"/>
                </a:solidFill>
              </a:rPr>
              <a:t>John</a:t>
            </a:r>
            <a:endParaRPr lang="en-US" sz="2800" dirty="0">
              <a:solidFill>
                <a:srgbClr val="FF0000"/>
              </a:solidFill>
            </a:endParaRPr>
          </a:p>
          <a:p>
            <a:r>
              <a:rPr lang="en-US" sz="2800" dirty="0"/>
              <a:t>Known as the ‘disciple whom Jesus loved’.  Part of Jesus’ inner circle.  Ran faster than Peter when going to the tomb after Jesus’ resurrection.  </a:t>
            </a:r>
          </a:p>
          <a:p>
            <a:endParaRPr lang="en-US" sz="2800" dirty="0"/>
          </a:p>
        </p:txBody>
      </p:sp>
      <p:sp>
        <p:nvSpPr>
          <p:cNvPr id="5" name="Rectangle 4"/>
          <p:cNvSpPr/>
          <p:nvPr/>
        </p:nvSpPr>
        <p:spPr>
          <a:xfrm>
            <a:off x="5334000" y="5029200"/>
            <a:ext cx="1524000" cy="1569660"/>
          </a:xfrm>
          <a:prstGeom prst="rect">
            <a:avLst/>
          </a:prstGeom>
          <a:noFill/>
        </p:spPr>
        <p:txBody>
          <a:bodyPr wrap="square" lIns="91440" tIns="45720" rIns="91440" bIns="45720">
            <a:spAutoFit/>
          </a:bodyPr>
          <a:lstStyle/>
          <a:p>
            <a:pPr algn="ctr"/>
            <a:r>
              <a:rPr lang="en-US" sz="9600" b="1"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24512" y="174527"/>
            <a:ext cx="469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mtClean="0">
                <a:solidFill>
                  <a:schemeClr val="bg1"/>
                </a:solidFill>
              </a:rPr>
              <a:t>13</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6979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350044"/>
            <a:ext cx="6096000" cy="4832092"/>
          </a:xfrm>
          <a:prstGeom prst="rect">
            <a:avLst/>
          </a:prstGeom>
          <a:noFill/>
        </p:spPr>
        <p:txBody>
          <a:bodyPr wrap="square" rtlCol="0">
            <a:spAutoFit/>
          </a:bodyPr>
          <a:lstStyle/>
          <a:p>
            <a:r>
              <a:rPr lang="en-US" sz="2800" b="1" dirty="0">
                <a:solidFill>
                  <a:srgbClr val="FF0000"/>
                </a:solidFill>
              </a:rPr>
              <a:t>Philip</a:t>
            </a:r>
            <a:endParaRPr lang="en-US" sz="2800" dirty="0">
              <a:solidFill>
                <a:srgbClr val="FF0000"/>
              </a:solidFill>
            </a:endParaRPr>
          </a:p>
          <a:p>
            <a:r>
              <a:rPr lang="en-US" sz="2800" dirty="0"/>
              <a:t>Philip introduced Bartholomew to the Lord. Like Simon and Andrew, Philip was a native of Bethsaida. According to tradition, Philip did mission work in Asia Minor.  He also was a fisherman.  He brought Nathanael or Bartholomew to Jesus.  He doubted that Jesus could feed the crowd of 5,000.  Disciple of John the Baptist.</a:t>
            </a:r>
          </a:p>
          <a:p>
            <a:endParaRPr lang="en-US" sz="2800" dirty="0"/>
          </a:p>
        </p:txBody>
      </p:sp>
      <p:sp>
        <p:nvSpPr>
          <p:cNvPr id="5" name="Rectangle 4"/>
          <p:cNvSpPr/>
          <p:nvPr/>
        </p:nvSpPr>
        <p:spPr>
          <a:xfrm>
            <a:off x="5334000" y="5029200"/>
            <a:ext cx="1524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24513" y="165100"/>
            <a:ext cx="469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mtClean="0">
                <a:solidFill>
                  <a:schemeClr val="bg1"/>
                </a:solidFill>
              </a:rPr>
              <a:t>14</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98883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350044"/>
            <a:ext cx="6096000" cy="3970318"/>
          </a:xfrm>
          <a:prstGeom prst="rect">
            <a:avLst/>
          </a:prstGeom>
          <a:noFill/>
        </p:spPr>
        <p:txBody>
          <a:bodyPr wrap="square" rtlCol="0">
            <a:spAutoFit/>
          </a:bodyPr>
          <a:lstStyle/>
          <a:p>
            <a:r>
              <a:rPr lang="en-US" sz="2800" b="1" dirty="0">
                <a:solidFill>
                  <a:srgbClr val="FF0000"/>
                </a:solidFill>
              </a:rPr>
              <a:t>Bartholomew</a:t>
            </a:r>
            <a:endParaRPr lang="en-US" sz="2800" dirty="0">
              <a:solidFill>
                <a:srgbClr val="FF0000"/>
              </a:solidFill>
            </a:endParaRPr>
          </a:p>
          <a:p>
            <a:r>
              <a:rPr lang="en-US" sz="2800" dirty="0"/>
              <a:t>Philip introduced Bartholomew, also called Nathanael, to Jesus. Christ praised Bartholomew's integrity at their initial encounter and he became one of Jesus' twelve disciples.  From Cana.  When his name is mentioned it is always linked to Philip.</a:t>
            </a:r>
          </a:p>
          <a:p>
            <a:endParaRPr lang="en-US" sz="2800" dirty="0"/>
          </a:p>
        </p:txBody>
      </p:sp>
      <p:sp>
        <p:nvSpPr>
          <p:cNvPr id="5" name="Rectangle 4"/>
          <p:cNvSpPr/>
          <p:nvPr/>
        </p:nvSpPr>
        <p:spPr>
          <a:xfrm>
            <a:off x="5334000" y="5029200"/>
            <a:ext cx="1524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24513" y="165100"/>
            <a:ext cx="469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mtClean="0">
                <a:solidFill>
                  <a:schemeClr val="bg1"/>
                </a:solidFill>
              </a:rPr>
              <a:t>15</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223508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3"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1</a:t>
            </a:r>
            <a:endParaRPr lang="en-US" altLang="en-US" dirty="0">
              <a:solidFill>
                <a:schemeClr val="bg1"/>
              </a:solidFill>
            </a:endParaRPr>
          </a:p>
        </p:txBody>
      </p:sp>
      <p:sp>
        <p:nvSpPr>
          <p:cNvPr id="4"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Class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Prayer</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
        <p:nvSpPr>
          <p:cNvPr id="7" name="Title 6"/>
          <p:cNvSpPr>
            <a:spLocks noGrp="1"/>
          </p:cNvSpPr>
          <p:nvPr>
            <p:ph type="title" idx="4294967295"/>
          </p:nvPr>
        </p:nvSpPr>
        <p:spPr>
          <a:xfrm>
            <a:off x="3124200" y="123052"/>
            <a:ext cx="5715000" cy="1143000"/>
          </a:xfrm>
          <a:prstGeom prst="rect">
            <a:avLst/>
          </a:prstGeom>
        </p:spPr>
        <p:txBody>
          <a:bodyPr/>
          <a:lstStyle/>
          <a:p>
            <a:r>
              <a:rPr lang="en-US" sz="3600" dirty="0" smtClean="0">
                <a:latin typeface="Arial" panose="020B0604020202020204" pitchFamily="34" charset="0"/>
                <a:cs typeface="Arial" panose="020B0604020202020204" pitchFamily="34" charset="0"/>
              </a:rPr>
              <a:t>Prayer Requests</a:t>
            </a:r>
            <a:endParaRPr lang="en-US" sz="3600" dirty="0">
              <a:latin typeface="Arial" panose="020B0604020202020204" pitchFamily="34" charset="0"/>
              <a:cs typeface="Arial" panose="020B0604020202020204" pitchFamily="34" charset="0"/>
            </a:endParaRPr>
          </a:p>
        </p:txBody>
      </p:sp>
      <p:sp>
        <p:nvSpPr>
          <p:cNvPr id="9" name="Text Box 38"/>
          <p:cNvSpPr txBox="1">
            <a:spLocks noChangeArrowheads="1"/>
          </p:cNvSpPr>
          <p:nvPr/>
        </p:nvSpPr>
        <p:spPr bwMode="auto">
          <a:xfrm>
            <a:off x="3238500" y="772547"/>
            <a:ext cx="5486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smtClean="0">
                <a:solidFill>
                  <a:srgbClr val="FF0000"/>
                </a:solidFill>
              </a:rPr>
              <a:t>Praise</a:t>
            </a:r>
            <a:endParaRPr lang="en-US" altLang="en-US" sz="2400" dirty="0"/>
          </a:p>
          <a:p>
            <a:pPr>
              <a:spcBef>
                <a:spcPct val="50000"/>
              </a:spcBef>
            </a:pPr>
            <a:endParaRPr lang="en-US" altLang="en-US" sz="2400" dirty="0"/>
          </a:p>
          <a:p>
            <a:pPr>
              <a:spcBef>
                <a:spcPct val="50000"/>
              </a:spcBef>
            </a:pPr>
            <a:r>
              <a:rPr lang="en-US" altLang="en-US" sz="2400" dirty="0" smtClean="0">
                <a:solidFill>
                  <a:srgbClr val="FF0000"/>
                </a:solidFill>
              </a:rPr>
              <a:t>Thanksgiving</a:t>
            </a:r>
          </a:p>
          <a:p>
            <a:pPr>
              <a:spcBef>
                <a:spcPct val="50000"/>
              </a:spcBef>
            </a:pPr>
            <a:endParaRPr lang="en-US" altLang="en-US" sz="2400" dirty="0"/>
          </a:p>
          <a:p>
            <a:pPr>
              <a:spcBef>
                <a:spcPct val="50000"/>
              </a:spcBef>
            </a:pPr>
            <a:r>
              <a:rPr lang="en-US" altLang="en-US" sz="2400" dirty="0" smtClean="0">
                <a:solidFill>
                  <a:srgbClr val="FF0000"/>
                </a:solidFill>
              </a:rPr>
              <a:t>Concern</a:t>
            </a:r>
          </a:p>
          <a:p>
            <a:pPr>
              <a:spcBef>
                <a:spcPct val="50000"/>
              </a:spcBef>
            </a:pPr>
            <a:endParaRPr lang="en-US" altLang="en-US" sz="2400" dirty="0"/>
          </a:p>
          <a:p>
            <a:pPr>
              <a:spcBef>
                <a:spcPct val="50000"/>
              </a:spcBef>
            </a:pPr>
            <a:r>
              <a:rPr lang="en-US" altLang="en-US" sz="2400" dirty="0" smtClean="0">
                <a:solidFill>
                  <a:srgbClr val="FF0000"/>
                </a:solidFill>
              </a:rPr>
              <a:t>Grow up to be like Jesus</a:t>
            </a:r>
            <a:endParaRPr lang="en-US" altLang="en-US" sz="2400"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6014" y="1266052"/>
            <a:ext cx="1928886" cy="3488165"/>
          </a:xfrm>
          <a:prstGeom prst="rect">
            <a:avLst/>
          </a:prstGeom>
        </p:spPr>
      </p:pic>
    </p:spTree>
    <p:extLst>
      <p:ext uri="{BB962C8B-B14F-4D97-AF65-F5344CB8AC3E}">
        <p14:creationId xmlns:p14="http://schemas.microsoft.com/office/powerpoint/2010/main" val="177275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429000" y="660400"/>
            <a:ext cx="5181600" cy="2831544"/>
          </a:xfrm>
          <a:prstGeom prst="rect">
            <a:avLst/>
          </a:prstGeom>
          <a:noFill/>
        </p:spPr>
        <p:txBody>
          <a:bodyPr wrap="square" rtlCol="0">
            <a:spAutoFit/>
          </a:bodyPr>
          <a:lstStyle/>
          <a:p>
            <a:r>
              <a:rPr lang="en-US" sz="3200" b="1" dirty="0">
                <a:solidFill>
                  <a:srgbClr val="FF0000"/>
                </a:solidFill>
              </a:rPr>
              <a:t>Disciple</a:t>
            </a:r>
            <a:r>
              <a:rPr lang="en-US" sz="3200" dirty="0">
                <a:solidFill>
                  <a:srgbClr val="FF0000"/>
                </a:solidFill>
              </a:rPr>
              <a:t> </a:t>
            </a:r>
            <a:endParaRPr lang="en-US" sz="3200" dirty="0" smtClean="0">
              <a:solidFill>
                <a:srgbClr val="FF0000"/>
              </a:solidFill>
            </a:endParaRPr>
          </a:p>
          <a:p>
            <a:r>
              <a:rPr lang="en-US" sz="3200" dirty="0"/>
              <a:t>The word means "a learner." Anyone who loves Jesus enough to learn and follow his teachings is his disciple. </a:t>
            </a:r>
            <a:r>
              <a:rPr lang="en-US" sz="3200" dirty="0" smtClean="0"/>
              <a:t>  </a:t>
            </a:r>
            <a:endParaRPr lang="en-US" sz="3200" dirty="0"/>
          </a:p>
          <a:p>
            <a:endParaRPr lang="en-US" dirty="0"/>
          </a:p>
        </p:txBody>
      </p:sp>
      <p:sp>
        <p:nvSpPr>
          <p:cNvPr id="3"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2</a:t>
            </a:r>
            <a:endParaRPr lang="en-US" altLang="en-US" dirty="0">
              <a:solidFill>
                <a:schemeClr val="bg1"/>
              </a:solidFill>
            </a:endParaRPr>
          </a:p>
        </p:txBody>
      </p:sp>
      <p:sp>
        <p:nvSpPr>
          <p:cNvPr id="5"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Disciple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Definition</a:t>
            </a:r>
          </a:p>
        </p:txBody>
      </p:sp>
    </p:spTree>
    <p:extLst>
      <p:ext uri="{BB962C8B-B14F-4D97-AF65-F5344CB8AC3E}">
        <p14:creationId xmlns:p14="http://schemas.microsoft.com/office/powerpoint/2010/main" val="8708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29000" y="660400"/>
            <a:ext cx="5181600" cy="3816429"/>
          </a:xfrm>
          <a:prstGeom prst="rect">
            <a:avLst/>
          </a:prstGeom>
          <a:noFill/>
        </p:spPr>
        <p:txBody>
          <a:bodyPr wrap="square" rtlCol="0">
            <a:spAutoFit/>
          </a:bodyPr>
          <a:lstStyle/>
          <a:p>
            <a:r>
              <a:rPr lang="en-US" sz="3200" b="1" dirty="0">
                <a:solidFill>
                  <a:srgbClr val="FF0000"/>
                </a:solidFill>
              </a:rPr>
              <a:t>Apostle</a:t>
            </a:r>
            <a:endParaRPr lang="en-US" sz="3200" dirty="0">
              <a:solidFill>
                <a:srgbClr val="FF0000"/>
              </a:solidFill>
            </a:endParaRPr>
          </a:p>
          <a:p>
            <a:r>
              <a:rPr lang="en-US" sz="3200" dirty="0"/>
              <a:t>A person chosen personally by Jesus to be His messenger in the world. The Greek word means "a sent one." There were 12 Apostles chosen by Jesus during His ministry.  </a:t>
            </a:r>
          </a:p>
          <a:p>
            <a:endParaRPr lang="en-US" dirty="0"/>
          </a:p>
        </p:txBody>
      </p:sp>
      <p:sp>
        <p:nvSpPr>
          <p:cNvPr id="3"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3</a:t>
            </a:r>
            <a:endParaRPr lang="en-US" altLang="en-US" dirty="0">
              <a:solidFill>
                <a:schemeClr val="bg1"/>
              </a:solidFill>
            </a:endParaRPr>
          </a:p>
        </p:txBody>
      </p:sp>
      <p:sp>
        <p:nvSpPr>
          <p:cNvPr id="6"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Definition</a:t>
            </a:r>
          </a:p>
        </p:txBody>
      </p:sp>
    </p:spTree>
    <p:extLst>
      <p:ext uri="{BB962C8B-B14F-4D97-AF65-F5344CB8AC3E}">
        <p14:creationId xmlns:p14="http://schemas.microsoft.com/office/powerpoint/2010/main" val="8708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34988"/>
            <a:ext cx="6019800" cy="3539430"/>
          </a:xfrm>
          <a:prstGeom prst="rect">
            <a:avLst/>
          </a:prstGeom>
          <a:noFill/>
        </p:spPr>
        <p:txBody>
          <a:bodyPr wrap="square" rtlCol="0">
            <a:spAutoFit/>
          </a:bodyPr>
          <a:lstStyle/>
          <a:p>
            <a:r>
              <a:rPr lang="en-US" sz="2800" b="1" dirty="0">
                <a:solidFill>
                  <a:srgbClr val="FF0000"/>
                </a:solidFill>
              </a:rPr>
              <a:t>Thomas  (Known for being called doubting Thomas)</a:t>
            </a:r>
            <a:endParaRPr lang="en-US" sz="2800" dirty="0">
              <a:solidFill>
                <a:srgbClr val="FF0000"/>
              </a:solidFill>
            </a:endParaRPr>
          </a:p>
          <a:p>
            <a:r>
              <a:rPr lang="en-US" sz="2800" dirty="0"/>
              <a:t>Called "</a:t>
            </a:r>
            <a:r>
              <a:rPr lang="en-US" sz="2800" dirty="0" err="1"/>
              <a:t>Didymus</a:t>
            </a:r>
            <a:r>
              <a:rPr lang="en-US" sz="2800" dirty="0"/>
              <a:t>" or "the twin," Thomas doubted the resurrection, but later believed when Jesus invited him to touch his hands and side.  Thomas said he was willing to die with Jesus. </a:t>
            </a:r>
          </a:p>
          <a:p>
            <a:endParaRPr lang="en-US" sz="2800" dirty="0"/>
          </a:p>
        </p:txBody>
      </p:sp>
      <p:sp>
        <p:nvSpPr>
          <p:cNvPr id="9" name="Rectangle 8"/>
          <p:cNvSpPr/>
          <p:nvPr/>
        </p:nvSpPr>
        <p:spPr>
          <a:xfrm>
            <a:off x="5562600" y="51054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5"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4</a:t>
            </a:r>
            <a:endParaRPr lang="en-US" altLang="en-US" dirty="0">
              <a:solidFill>
                <a:schemeClr val="bg1"/>
              </a:solidFill>
            </a:endParaRPr>
          </a:p>
        </p:txBody>
      </p:sp>
      <p:sp>
        <p:nvSpPr>
          <p:cNvPr id="6"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8708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34988"/>
            <a:ext cx="6019800" cy="3539430"/>
          </a:xfrm>
          <a:prstGeom prst="rect">
            <a:avLst/>
          </a:prstGeom>
          <a:noFill/>
        </p:spPr>
        <p:txBody>
          <a:bodyPr wrap="square" rtlCol="0">
            <a:spAutoFit/>
          </a:bodyPr>
          <a:lstStyle/>
          <a:p>
            <a:r>
              <a:rPr lang="en-US" sz="2800" b="1" dirty="0">
                <a:solidFill>
                  <a:srgbClr val="FF0000"/>
                </a:solidFill>
              </a:rPr>
              <a:t>Matthew </a:t>
            </a:r>
            <a:endParaRPr lang="en-US" sz="2800" dirty="0">
              <a:solidFill>
                <a:srgbClr val="FF0000"/>
              </a:solidFill>
            </a:endParaRPr>
          </a:p>
          <a:p>
            <a:r>
              <a:rPr lang="en-US" sz="2800" dirty="0"/>
              <a:t>A tax collector, Matthew left his trade to follow Jesus. Matthew, also called Levi, held a great feast in honor of Jesus.  Name means ‘gift of God’.  Was chosen by Jesus after Peter, Andrew, James, and John.  From the town of Capernaum. </a:t>
            </a:r>
            <a:r>
              <a:rPr lang="en-US" sz="2800" dirty="0" smtClean="0"/>
              <a:t>    </a:t>
            </a:r>
            <a:endParaRPr lang="en-US" sz="2800" dirty="0"/>
          </a:p>
          <a:p>
            <a:endParaRPr lang="en-US" sz="2800" dirty="0"/>
          </a:p>
        </p:txBody>
      </p:sp>
      <p:sp>
        <p:nvSpPr>
          <p:cNvPr id="5" name="Rectangle 4"/>
          <p:cNvSpPr/>
          <p:nvPr/>
        </p:nvSpPr>
        <p:spPr>
          <a:xfrm>
            <a:off x="5562600" y="528834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5</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578978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34988"/>
            <a:ext cx="6019800" cy="3970318"/>
          </a:xfrm>
          <a:prstGeom prst="rect">
            <a:avLst/>
          </a:prstGeom>
          <a:noFill/>
        </p:spPr>
        <p:txBody>
          <a:bodyPr wrap="square" rtlCol="0">
            <a:spAutoFit/>
          </a:bodyPr>
          <a:lstStyle/>
          <a:p>
            <a:r>
              <a:rPr lang="en-US" sz="2800" b="1" dirty="0">
                <a:solidFill>
                  <a:srgbClr val="FF0000"/>
                </a:solidFill>
              </a:rPr>
              <a:t>James (son of </a:t>
            </a:r>
            <a:r>
              <a:rPr lang="en-US" sz="2800" b="1" dirty="0" err="1">
                <a:solidFill>
                  <a:srgbClr val="FF0000"/>
                </a:solidFill>
              </a:rPr>
              <a:t>Alphaeus</a:t>
            </a:r>
            <a:r>
              <a:rPr lang="en-US" sz="2800" b="1" dirty="0">
                <a:solidFill>
                  <a:srgbClr val="FF0000"/>
                </a:solidFill>
              </a:rPr>
              <a:t>)</a:t>
            </a:r>
            <a:endParaRPr lang="en-US" sz="2800" dirty="0">
              <a:solidFill>
                <a:srgbClr val="FF0000"/>
              </a:solidFill>
            </a:endParaRPr>
          </a:p>
          <a:p>
            <a:r>
              <a:rPr lang="en-US" sz="2800" dirty="0"/>
              <a:t>This James is known as "James, the younger" or "James, the less."  His name is recorded with the other disciples in the gospels of Matthew, Mark, and Luke.  He was in the upper room after Jesus’ resurrection, election of Judas’ replacement. </a:t>
            </a:r>
            <a:r>
              <a:rPr lang="en-US" sz="2800" dirty="0" smtClean="0"/>
              <a:t>     </a:t>
            </a:r>
            <a:endParaRPr lang="en-US" sz="2800" dirty="0"/>
          </a:p>
          <a:p>
            <a:endParaRPr lang="en-US" sz="2800" dirty="0"/>
          </a:p>
        </p:txBody>
      </p:sp>
      <p:sp>
        <p:nvSpPr>
          <p:cNvPr id="5" name="Rectangle 4"/>
          <p:cNvSpPr/>
          <p:nvPr/>
        </p:nvSpPr>
        <p:spPr>
          <a:xfrm>
            <a:off x="5562600" y="51054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6</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23977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34988"/>
            <a:ext cx="6019800" cy="3539430"/>
          </a:xfrm>
          <a:prstGeom prst="rect">
            <a:avLst/>
          </a:prstGeom>
          <a:noFill/>
        </p:spPr>
        <p:txBody>
          <a:bodyPr wrap="square" rtlCol="0">
            <a:spAutoFit/>
          </a:bodyPr>
          <a:lstStyle/>
          <a:p>
            <a:r>
              <a:rPr lang="en-US" sz="2800" b="1" dirty="0">
                <a:solidFill>
                  <a:srgbClr val="FF0000"/>
                </a:solidFill>
              </a:rPr>
              <a:t>Thaddaeus</a:t>
            </a:r>
            <a:endParaRPr lang="en-US" sz="2800" dirty="0">
              <a:solidFill>
                <a:srgbClr val="FF0000"/>
              </a:solidFill>
            </a:endParaRPr>
          </a:p>
          <a:p>
            <a:r>
              <a:rPr lang="en-US" sz="2800" dirty="0"/>
              <a:t>Also called </a:t>
            </a:r>
            <a:r>
              <a:rPr lang="en-US" sz="2800" dirty="0" smtClean="0"/>
              <a:t>Judas. He </a:t>
            </a:r>
            <a:r>
              <a:rPr lang="en-US" sz="2800" dirty="0"/>
              <a:t>is mentioned only twice in Scripture.  His name is only mentioned in the gospels of Matthew and Mark.  He may be the same person mentioned in the gospel of John as Judas (not Iscariot).</a:t>
            </a:r>
          </a:p>
          <a:p>
            <a:endParaRPr lang="en-US" sz="2800" dirty="0"/>
          </a:p>
        </p:txBody>
      </p:sp>
      <p:sp>
        <p:nvSpPr>
          <p:cNvPr id="5" name="Rectangle 4"/>
          <p:cNvSpPr/>
          <p:nvPr/>
        </p:nvSpPr>
        <p:spPr>
          <a:xfrm>
            <a:off x="5562600" y="51054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7</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108019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534988"/>
            <a:ext cx="6019800" cy="3539430"/>
          </a:xfrm>
          <a:prstGeom prst="rect">
            <a:avLst/>
          </a:prstGeom>
          <a:noFill/>
        </p:spPr>
        <p:txBody>
          <a:bodyPr wrap="square" rtlCol="0">
            <a:spAutoFit/>
          </a:bodyPr>
          <a:lstStyle/>
          <a:p>
            <a:r>
              <a:rPr lang="en-US" sz="2800" b="1" dirty="0">
                <a:solidFill>
                  <a:srgbClr val="FF0000"/>
                </a:solidFill>
              </a:rPr>
              <a:t>Simon (Called the Zealot)</a:t>
            </a:r>
            <a:endParaRPr lang="en-US" sz="2800" dirty="0">
              <a:solidFill>
                <a:srgbClr val="FF0000"/>
              </a:solidFill>
            </a:endParaRPr>
          </a:p>
          <a:p>
            <a:r>
              <a:rPr lang="en-US" sz="2800" dirty="0"/>
              <a:t>This Simon is called a "Zealot," a political party that sought to overthrow the Roman stranglehold on Israel.  The Zealots led a revolt in 66 AD which led to the destruction of Jerusalem in 70 AD.</a:t>
            </a:r>
          </a:p>
          <a:p>
            <a:endParaRPr lang="en-US" sz="2800" dirty="0"/>
          </a:p>
        </p:txBody>
      </p:sp>
      <p:sp>
        <p:nvSpPr>
          <p:cNvPr id="4" name="Rectangle 3"/>
          <p:cNvSpPr/>
          <p:nvPr/>
        </p:nvSpPr>
        <p:spPr>
          <a:xfrm>
            <a:off x="5562600" y="5105400"/>
            <a:ext cx="9906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Oval 6"/>
          <p:cNvSpPr>
            <a:spLocks noChangeArrowheads="1"/>
          </p:cNvSpPr>
          <p:nvPr/>
        </p:nvSpPr>
        <p:spPr bwMode="auto">
          <a:xfrm>
            <a:off x="50800" y="50800"/>
            <a:ext cx="609600" cy="609600"/>
          </a:xfrm>
          <a:prstGeom prst="ellipse">
            <a:avLst/>
          </a:prstGeom>
          <a:solidFill>
            <a:schemeClr val="tx1"/>
          </a:solidFill>
          <a:ln w="9525">
            <a:solidFill>
              <a:schemeClr val="tx1"/>
            </a:solidFill>
            <a:round/>
            <a:headEnd/>
            <a:tailEnd/>
          </a:ln>
          <a:effectLst>
            <a:outerShdw blurRad="76200" dist="12700" dir="2700000" sy="-23000" kx="-800400" algn="bl" rotWithShape="0">
              <a:prstClr val="black">
                <a:alpha val="20000"/>
              </a:prstClr>
            </a:outerShdw>
          </a:effectLst>
          <a:scene3d>
            <a:camera prst="orthographicFront"/>
            <a:lightRig rig="threePt" dir="t"/>
          </a:scene3d>
          <a:sp3d>
            <a:bevelT/>
          </a:sp3d>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6" name="Text Box 7"/>
          <p:cNvSpPr txBox="1">
            <a:spLocks noChangeArrowheads="1"/>
          </p:cNvSpPr>
          <p:nvPr/>
        </p:nvSpPr>
        <p:spPr bwMode="auto">
          <a:xfrm>
            <a:off x="190500" y="1651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dirty="0" smtClean="0">
                <a:solidFill>
                  <a:schemeClr val="bg1"/>
                </a:solidFill>
              </a:rPr>
              <a:t>8</a:t>
            </a:r>
            <a:endParaRPr lang="en-US" altLang="en-US" dirty="0">
              <a:solidFill>
                <a:schemeClr val="bg1"/>
              </a:solidFill>
            </a:endParaRPr>
          </a:p>
        </p:txBody>
      </p:sp>
      <p:sp>
        <p:nvSpPr>
          <p:cNvPr id="8" name="Rectangle 8"/>
          <p:cNvSpPr txBox="1">
            <a:spLocks noChangeArrowheads="1"/>
          </p:cNvSpPr>
          <p:nvPr/>
        </p:nvSpPr>
        <p:spPr bwMode="auto">
          <a:xfrm>
            <a:off x="-76200" y="457200"/>
            <a:ext cx="3124200" cy="301625"/>
          </a:xfrm>
          <a:prstGeom prst="rect">
            <a:avLst/>
          </a:prstGeom>
          <a:effectLst>
            <a:outerShdw blurRad="50800" dist="38100" dir="5400000" algn="t" rotWithShape="0">
              <a:prstClr val="black">
                <a:alpha val="40000"/>
              </a:prstClr>
            </a:outerShdw>
          </a:effectLs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Twelve</a:t>
            </a:r>
          </a:p>
          <a:p>
            <a:pPr>
              <a:defRPr/>
            </a:pPr>
            <a: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t>Apostles</a:t>
            </a:r>
            <a:br>
              <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rPr>
            </a:br>
            <a:endParaRPr lang="en-US" altLang="en-US" sz="3200" b="1" dirty="0" smtClean="0">
              <a:solidFill>
                <a:srgbClr val="DDDDDD"/>
              </a:solidFill>
              <a:effectDag name="">
                <a:cont type="tree" name="">
                  <a:effect ref="fillLine"/>
                  <a:outerShdw dist="38100" dir="13500000" algn="br">
                    <a:srgbClr val="FFFFFF"/>
                  </a:outerShdw>
                </a:cont>
                <a:cont type="tree" name="">
                  <a:effect ref="fillLine"/>
                  <a:outerShdw dist="38100" dir="2700000" algn="tl">
                    <a:srgbClr val="848484"/>
                  </a:outerShdw>
                </a:cont>
                <a:effect ref="fillLine"/>
              </a:effectDag>
            </a:endParaRPr>
          </a:p>
        </p:txBody>
      </p:sp>
    </p:spTree>
    <p:extLst>
      <p:ext uri="{BB962C8B-B14F-4D97-AF65-F5344CB8AC3E}">
        <p14:creationId xmlns:p14="http://schemas.microsoft.com/office/powerpoint/2010/main" val="979200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TotalTime>
  <Words>774</Words>
  <Application>Microsoft Macintosh PowerPoint</Application>
  <PresentationFormat>On-screen Show (4:3)</PresentationFormat>
  <Paragraphs>97</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Arial</vt:lpstr>
      <vt:lpstr>Office Theme</vt:lpstr>
      <vt:lpstr>JESUS!</vt:lpstr>
      <vt:lpstr>Prayer Requests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 Tepe</dc:creator>
  <cp:lastModifiedBy>Microsoft Office User</cp:lastModifiedBy>
  <cp:revision>303</cp:revision>
  <dcterms:created xsi:type="dcterms:W3CDTF">2015-03-03T16:23:43Z</dcterms:created>
  <dcterms:modified xsi:type="dcterms:W3CDTF">2019-12-18T18:57:21Z</dcterms:modified>
</cp:coreProperties>
</file>