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1" r:id="rId2"/>
    <p:sldId id="306" r:id="rId3"/>
    <p:sldId id="289" r:id="rId4"/>
    <p:sldId id="290" r:id="rId5"/>
    <p:sldId id="292" r:id="rId6"/>
    <p:sldId id="293" r:id="rId7"/>
    <p:sldId id="295" r:id="rId8"/>
    <p:sldId id="296" r:id="rId9"/>
    <p:sldId id="307" r:id="rId10"/>
    <p:sldId id="308" r:id="rId11"/>
    <p:sldId id="309" r:id="rId12"/>
    <p:sldId id="310" r:id="rId13"/>
    <p:sldId id="311" r:id="rId14"/>
    <p:sldId id="298" r:id="rId15"/>
    <p:sldId id="299" r:id="rId16"/>
    <p:sldId id="31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90" autoAdjust="0"/>
    <p:restoredTop sz="86336" autoAdjust="0"/>
  </p:normalViewPr>
  <p:slideViewPr>
    <p:cSldViewPr>
      <p:cViewPr varScale="1">
        <p:scale>
          <a:sx n="150" d="100"/>
          <a:sy n="150" d="100"/>
        </p:scale>
        <p:origin x="22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139CCA-5896-C145-8C38-E97190BBA77B}" type="datetimeFigureOut">
              <a:rPr lang="en-US" smtClean="0"/>
              <a:t>4/7/20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9235B-F6C1-3748-B6B4-D27833674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00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9235B-F6C1-3748-B6B4-D278336741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476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9235B-F6C1-3748-B6B4-D2783367412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46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9235B-F6C1-3748-B6B4-D2783367412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267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9235B-F6C1-3748-B6B4-D2783367412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608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9235B-F6C1-3748-B6B4-D2783367412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369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9235B-F6C1-3748-B6B4-D2783367412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963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9235B-F6C1-3748-B6B4-D2783367412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798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06BD7B-D97B-44BC-B63A-B09037FDCE10}" type="datetimeFigureOut">
              <a:rPr lang="en-US" smtClean="0"/>
              <a:pPr/>
              <a:t>4/7/20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B33C96-E442-4D2B-B046-E8B7A0734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2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06BD7B-D97B-44BC-B63A-B09037FDCE10}" type="datetimeFigureOut">
              <a:rPr lang="en-US" smtClean="0"/>
              <a:pPr/>
              <a:t>4/7/20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B33C96-E442-4D2B-B046-E8B7A0734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04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06BD7B-D97B-44BC-B63A-B09037FDCE10}" type="datetimeFigureOut">
              <a:rPr lang="en-US" smtClean="0"/>
              <a:pPr/>
              <a:t>4/7/20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B33C96-E442-4D2B-B046-E8B7A0734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80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06BD7B-D97B-44BC-B63A-B09037FDCE10}" type="datetimeFigureOut">
              <a:rPr lang="en-US" smtClean="0"/>
              <a:pPr/>
              <a:t>4/7/20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B33C96-E442-4D2B-B046-E8B7A0734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72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06BD7B-D97B-44BC-B63A-B09037FDCE10}" type="datetimeFigureOut">
              <a:rPr lang="en-US" smtClean="0"/>
              <a:pPr/>
              <a:t>4/7/20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B33C96-E442-4D2B-B046-E8B7A0734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44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06BD7B-D97B-44BC-B63A-B09037FDCE10}" type="datetimeFigureOut">
              <a:rPr lang="en-US" smtClean="0"/>
              <a:pPr/>
              <a:t>4/7/20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B33C96-E442-4D2B-B046-E8B7A0734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1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06BD7B-D97B-44BC-B63A-B09037FDCE10}" type="datetimeFigureOut">
              <a:rPr lang="en-US" smtClean="0"/>
              <a:pPr/>
              <a:t>4/7/20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B33C96-E442-4D2B-B046-E8B7A0734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50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06BD7B-D97B-44BC-B63A-B09037FDCE10}" type="datetimeFigureOut">
              <a:rPr lang="en-US" smtClean="0"/>
              <a:pPr/>
              <a:t>4/7/20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B33C96-E442-4D2B-B046-E8B7A0734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0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06BD7B-D97B-44BC-B63A-B09037FDCE10}" type="datetimeFigureOut">
              <a:rPr lang="en-US" smtClean="0"/>
              <a:pPr/>
              <a:t>4/7/20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B33C96-E442-4D2B-B046-E8B7A0734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39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06BD7B-D97B-44BC-B63A-B09037FDCE10}" type="datetimeFigureOut">
              <a:rPr lang="en-US" smtClean="0"/>
              <a:pPr/>
              <a:t>4/7/20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B33C96-E442-4D2B-B046-E8B7A0734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64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06BD7B-D97B-44BC-B63A-B09037FDCE10}" type="datetimeFigureOut">
              <a:rPr lang="en-US" smtClean="0"/>
              <a:pPr/>
              <a:t>4/7/20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B33C96-E442-4D2B-B046-E8B7A0734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8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8.gif"/><Relationship Id="rId21" Type="http://schemas.openxmlformats.org/officeDocument/2006/relationships/image" Target="../media/image9.gif"/><Relationship Id="rId22" Type="http://schemas.openxmlformats.org/officeDocument/2006/relationships/image" Target="../media/image10.gif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gif"/><Relationship Id="rId14" Type="http://schemas.openxmlformats.org/officeDocument/2006/relationships/image" Target="../media/image2.gif"/><Relationship Id="rId15" Type="http://schemas.openxmlformats.org/officeDocument/2006/relationships/image" Target="../media/image3.jpeg"/><Relationship Id="rId16" Type="http://schemas.openxmlformats.org/officeDocument/2006/relationships/image" Target="../media/image4.gif"/><Relationship Id="rId17" Type="http://schemas.openxmlformats.org/officeDocument/2006/relationships/image" Target="../media/image5.gif"/><Relationship Id="rId18" Type="http://schemas.openxmlformats.org/officeDocument/2006/relationships/image" Target="../media/image6.gif"/><Relationship Id="rId19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9"/>
          <p:cNvSpPr>
            <a:spLocks noChangeArrowheads="1"/>
          </p:cNvSpPr>
          <p:nvPr userDrawn="1"/>
        </p:nvSpPr>
        <p:spPr bwMode="auto">
          <a:xfrm>
            <a:off x="2932176" y="76200"/>
            <a:ext cx="6172200" cy="5099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0" name="Rectangle 53"/>
          <p:cNvSpPr>
            <a:spLocks noChangeArrowheads="1"/>
          </p:cNvSpPr>
          <p:nvPr userDrawn="1"/>
        </p:nvSpPr>
        <p:spPr bwMode="auto">
          <a:xfrm>
            <a:off x="2932176" y="12700"/>
            <a:ext cx="6172200" cy="1651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Freeform 56"/>
          <p:cNvSpPr>
            <a:spLocks/>
          </p:cNvSpPr>
          <p:nvPr userDrawn="1"/>
        </p:nvSpPr>
        <p:spPr bwMode="auto">
          <a:xfrm>
            <a:off x="2743200" y="5181600"/>
            <a:ext cx="609600" cy="1066800"/>
          </a:xfrm>
          <a:custGeom>
            <a:avLst/>
            <a:gdLst>
              <a:gd name="T0" fmla="*/ 0 w 1968"/>
              <a:gd name="T1" fmla="*/ 2147483647 h 576"/>
              <a:gd name="T2" fmla="*/ 2147483647 w 1968"/>
              <a:gd name="T3" fmla="*/ 2147483647 h 576"/>
              <a:gd name="T4" fmla="*/ 2147483647 w 1968"/>
              <a:gd name="T5" fmla="*/ 2147483647 h 576"/>
              <a:gd name="T6" fmla="*/ 2147483647 w 1968"/>
              <a:gd name="T7" fmla="*/ 2147483647 h 576"/>
              <a:gd name="T8" fmla="*/ 2147483647 w 1968"/>
              <a:gd name="T9" fmla="*/ 2147483647 h 576"/>
              <a:gd name="T10" fmla="*/ 2147483647 w 1968"/>
              <a:gd name="T11" fmla="*/ 0 h 5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68" h="576">
                <a:moveTo>
                  <a:pt x="0" y="576"/>
                </a:moveTo>
                <a:cubicBezTo>
                  <a:pt x="180" y="484"/>
                  <a:pt x="360" y="392"/>
                  <a:pt x="528" y="384"/>
                </a:cubicBezTo>
                <a:cubicBezTo>
                  <a:pt x="696" y="376"/>
                  <a:pt x="840" y="520"/>
                  <a:pt x="1008" y="528"/>
                </a:cubicBezTo>
                <a:cubicBezTo>
                  <a:pt x="1176" y="536"/>
                  <a:pt x="1392" y="480"/>
                  <a:pt x="1536" y="432"/>
                </a:cubicBezTo>
                <a:cubicBezTo>
                  <a:pt x="1680" y="384"/>
                  <a:pt x="1800" y="312"/>
                  <a:pt x="1872" y="240"/>
                </a:cubicBezTo>
                <a:cubicBezTo>
                  <a:pt x="1944" y="168"/>
                  <a:pt x="1956" y="84"/>
                  <a:pt x="1968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12" name="Group 90"/>
          <p:cNvGrpSpPr>
            <a:grpSpLocks/>
          </p:cNvGrpSpPr>
          <p:nvPr userDrawn="1"/>
        </p:nvGrpSpPr>
        <p:grpSpPr bwMode="auto">
          <a:xfrm>
            <a:off x="152400" y="3124200"/>
            <a:ext cx="2814638" cy="3276600"/>
            <a:chOff x="96" y="1968"/>
            <a:chExt cx="1773" cy="2064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3" name="AutoShape 2"/>
            <p:cNvSpPr>
              <a:spLocks noChangeArrowheads="1"/>
            </p:cNvSpPr>
            <p:nvPr userDrawn="1"/>
          </p:nvSpPr>
          <p:spPr bwMode="auto">
            <a:xfrm>
              <a:off x="96" y="1968"/>
              <a:ext cx="1686" cy="2064"/>
            </a:xfrm>
            <a:prstGeom prst="cube">
              <a:avLst>
                <a:gd name="adj" fmla="val 6616"/>
              </a:avLst>
            </a:prstGeom>
            <a:gradFill rotWithShape="1">
              <a:gsLst>
                <a:gs pos="0">
                  <a:schemeClr val="bg2"/>
                </a:gs>
                <a:gs pos="100000">
                  <a:srgbClr val="4D4D4D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pic>
          <p:nvPicPr>
            <p:cNvPr id="14" name="Picture 3" descr="Fan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5" y="2113"/>
              <a:ext cx="23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" descr="Electric_plug"/>
            <p:cNvPicPr>
              <a:picLocks noChangeAspect="1" noChangeArrowheads="1" noCrop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2" y="3799"/>
              <a:ext cx="116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5" descr="Fan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" y="2113"/>
              <a:ext cx="23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6" descr="squarescreen"/>
            <p:cNvPicPr>
              <a:picLocks noChangeAspect="1" noChangeArrowheads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" y="2462"/>
              <a:ext cx="1163" cy="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7" descr="Analysis"/>
            <p:cNvPicPr>
              <a:picLocks noChangeAspect="1" noChangeArrowheads="1" noCrop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" y="3356"/>
              <a:ext cx="814" cy="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8" descr="Charting_device"/>
            <p:cNvPicPr>
              <a:picLocks noChangeAspect="1" noChangeArrowheads="1" noCrop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" y="3733"/>
              <a:ext cx="429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9" descr="Gauge_rises"/>
            <p:cNvPicPr>
              <a:picLocks noChangeAspect="1" noChangeArrowheads="1" noCrop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2" y="2484"/>
              <a:ext cx="185" cy="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0" descr="Line_of_film"/>
            <p:cNvPicPr>
              <a:picLocks noChangeAspect="1" noChangeArrowheads="1" noCrop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" y="2387"/>
              <a:ext cx="1482" cy="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1" descr="Static"/>
            <p:cNvPicPr>
              <a:picLocks noChangeAspect="1" noChangeArrowheads="1" noCrop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" y="2113"/>
              <a:ext cx="327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ectangle 12"/>
            <p:cNvSpPr>
              <a:spLocks noChangeArrowheads="1"/>
            </p:cNvSpPr>
            <p:nvPr userDrawn="1"/>
          </p:nvSpPr>
          <p:spPr bwMode="auto">
            <a:xfrm>
              <a:off x="327" y="3392"/>
              <a:ext cx="291" cy="291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2"/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24" name="Picture 13" descr="atom"/>
            <p:cNvPicPr>
              <a:picLocks noChangeAspect="1" noChangeArrowheads="1" noCrop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" y="3422"/>
              <a:ext cx="233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Line 14"/>
            <p:cNvSpPr>
              <a:spLocks noChangeShapeType="1"/>
            </p:cNvSpPr>
            <p:nvPr userDrawn="1"/>
          </p:nvSpPr>
          <p:spPr bwMode="auto">
            <a:xfrm>
              <a:off x="765" y="3363"/>
              <a:ext cx="0" cy="64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Line 15"/>
            <p:cNvSpPr>
              <a:spLocks noChangeShapeType="1"/>
            </p:cNvSpPr>
            <p:nvPr userDrawn="1"/>
          </p:nvSpPr>
          <p:spPr bwMode="auto">
            <a:xfrm flipH="1">
              <a:off x="96" y="3696"/>
              <a:ext cx="669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Line 16"/>
            <p:cNvSpPr>
              <a:spLocks noChangeShapeType="1"/>
            </p:cNvSpPr>
            <p:nvPr userDrawn="1"/>
          </p:nvSpPr>
          <p:spPr bwMode="auto">
            <a:xfrm flipH="1">
              <a:off x="765" y="3799"/>
              <a:ext cx="697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Rectangle 28"/>
            <p:cNvSpPr>
              <a:spLocks noChangeArrowheads="1"/>
            </p:cNvSpPr>
            <p:nvPr userDrawn="1"/>
          </p:nvSpPr>
          <p:spPr bwMode="auto">
            <a:xfrm>
              <a:off x="327" y="3392"/>
              <a:ext cx="291" cy="291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2"/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AutoShape 18"/>
            <p:cNvSpPr>
              <a:spLocks noChangeArrowheads="1"/>
            </p:cNvSpPr>
            <p:nvPr userDrawn="1"/>
          </p:nvSpPr>
          <p:spPr bwMode="auto">
            <a:xfrm>
              <a:off x="96" y="1968"/>
              <a:ext cx="1686" cy="2064"/>
            </a:xfrm>
            <a:prstGeom prst="cube">
              <a:avLst>
                <a:gd name="adj" fmla="val 6616"/>
              </a:avLst>
            </a:prstGeom>
            <a:gradFill rotWithShape="1">
              <a:gsLst>
                <a:gs pos="0">
                  <a:schemeClr val="bg2"/>
                </a:gs>
                <a:gs pos="100000">
                  <a:srgbClr val="4D4D4D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pic>
          <p:nvPicPr>
            <p:cNvPr id="30" name="Picture 19" descr="Fan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5" y="2113"/>
              <a:ext cx="23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20" descr="Electric_plug"/>
            <p:cNvPicPr>
              <a:picLocks noChangeAspect="1" noChangeArrowheads="1" noCrop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2" y="3799"/>
              <a:ext cx="116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21" descr="Fan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" y="2113"/>
              <a:ext cx="23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23" descr="Analysis"/>
            <p:cNvPicPr>
              <a:picLocks noChangeAspect="1" noChangeArrowheads="1" noCrop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" y="3356"/>
              <a:ext cx="814" cy="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24" descr="Charting_device"/>
            <p:cNvPicPr>
              <a:picLocks noChangeAspect="1" noChangeArrowheads="1" noCrop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" y="3733"/>
              <a:ext cx="429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25" descr="Gauge_rises"/>
            <p:cNvPicPr>
              <a:picLocks noChangeAspect="1" noChangeArrowheads="1" noCrop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2" y="2484"/>
              <a:ext cx="185" cy="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26" descr="Line_of_film"/>
            <p:cNvPicPr>
              <a:picLocks noChangeAspect="1" noChangeArrowheads="1" noCrop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" y="2387"/>
              <a:ext cx="1482" cy="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27" descr="Static"/>
            <p:cNvPicPr>
              <a:picLocks noChangeAspect="1" noChangeArrowheads="1" noCrop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" y="2113"/>
              <a:ext cx="327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29" descr="atom"/>
            <p:cNvPicPr>
              <a:picLocks noChangeAspect="1" noChangeArrowheads="1" noCrop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" y="3422"/>
              <a:ext cx="233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Line 30"/>
            <p:cNvSpPr>
              <a:spLocks noChangeShapeType="1"/>
            </p:cNvSpPr>
            <p:nvPr userDrawn="1"/>
          </p:nvSpPr>
          <p:spPr bwMode="auto">
            <a:xfrm>
              <a:off x="765" y="3363"/>
              <a:ext cx="0" cy="64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" name="Line 31"/>
            <p:cNvSpPr>
              <a:spLocks noChangeShapeType="1"/>
            </p:cNvSpPr>
            <p:nvPr userDrawn="1"/>
          </p:nvSpPr>
          <p:spPr bwMode="auto">
            <a:xfrm flipH="1">
              <a:off x="96" y="3696"/>
              <a:ext cx="669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" name="Rectangle 42"/>
            <p:cNvSpPr>
              <a:spLocks noChangeArrowheads="1"/>
            </p:cNvSpPr>
            <p:nvPr userDrawn="1"/>
          </p:nvSpPr>
          <p:spPr bwMode="auto">
            <a:xfrm>
              <a:off x="241" y="2454"/>
              <a:ext cx="1163" cy="87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rgbClr val="4D4D4D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42" name="Line 32"/>
            <p:cNvSpPr>
              <a:spLocks noChangeShapeType="1"/>
            </p:cNvSpPr>
            <p:nvPr userDrawn="1"/>
          </p:nvSpPr>
          <p:spPr bwMode="auto">
            <a:xfrm flipH="1">
              <a:off x="765" y="3799"/>
              <a:ext cx="697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" name="Oval 46"/>
            <p:cNvSpPr>
              <a:spLocks noChangeArrowheads="1"/>
            </p:cNvSpPr>
            <p:nvPr userDrawn="1"/>
          </p:nvSpPr>
          <p:spPr bwMode="auto">
            <a:xfrm>
              <a:off x="1704" y="3799"/>
              <a:ext cx="29" cy="10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pic>
          <p:nvPicPr>
            <p:cNvPr id="44" name="Picture 33" descr="smoke1"/>
            <p:cNvPicPr>
              <a:picLocks noChangeAspect="1" noChangeArrowheads="1" noCrop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394512">
              <a:off x="1597" y="3621"/>
              <a:ext cx="182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Text Box 63"/>
            <p:cNvSpPr txBox="1">
              <a:spLocks noChangeArrowheads="1"/>
            </p:cNvSpPr>
            <p:nvPr userDrawn="1"/>
          </p:nvSpPr>
          <p:spPr bwMode="auto">
            <a:xfrm>
              <a:off x="624" y="3792"/>
              <a:ext cx="960" cy="23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en-US" sz="900" dirty="0" smtClean="0">
                  <a:solidFill>
                    <a:schemeClr val="bg1">
                      <a:lumMod val="50000"/>
                    </a:schemeClr>
                  </a:solidFill>
                </a:rPr>
                <a:t>ACME Bible</a:t>
              </a:r>
              <a:br>
                <a:rPr lang="en-US" altLang="en-US" sz="900" dirty="0" smtClean="0">
                  <a:solidFill>
                    <a:schemeClr val="bg1">
                      <a:lumMod val="50000"/>
                    </a:schemeClr>
                  </a:solidFill>
                </a:rPr>
              </a:br>
              <a:r>
                <a:rPr lang="en-US" altLang="en-US" sz="900" dirty="0" smtClean="0">
                  <a:solidFill>
                    <a:schemeClr val="bg1">
                      <a:lumMod val="50000"/>
                    </a:schemeClr>
                  </a:solidFill>
                </a:rPr>
                <a:t>Image Generator</a:t>
              </a:r>
            </a:p>
          </p:txBody>
        </p:sp>
      </p:grpSp>
      <p:sp>
        <p:nvSpPr>
          <p:cNvPr id="46" name="Rectangle 52"/>
          <p:cNvSpPr>
            <a:spLocks noChangeArrowheads="1"/>
          </p:cNvSpPr>
          <p:nvPr userDrawn="1"/>
        </p:nvSpPr>
        <p:spPr bwMode="auto">
          <a:xfrm>
            <a:off x="2932176" y="5029200"/>
            <a:ext cx="6172200" cy="1651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gradFill flip="none" rotWithShape="1">
                <a:gsLst>
                  <a:gs pos="0">
                    <a:schemeClr val="bg1">
                      <a:lumMod val="65000"/>
                      <a:shade val="30000"/>
                      <a:satMod val="115000"/>
                    </a:schemeClr>
                  </a:gs>
                  <a:gs pos="50000">
                    <a:schemeClr val="bg1">
                      <a:lumMod val="6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65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9" name="Rectangle 48"/>
          <p:cNvSpPr/>
          <p:nvPr userDrawn="1"/>
        </p:nvSpPr>
        <p:spPr>
          <a:xfrm>
            <a:off x="471547" y="4198203"/>
            <a:ext cx="1760418" cy="830997"/>
          </a:xfrm>
          <a:prstGeom prst="rect">
            <a:avLst/>
          </a:prstGeom>
          <a:solidFill>
            <a:schemeClr val="bg1">
              <a:lumMod val="85000"/>
              <a:alpha val="0"/>
            </a:schemeClr>
          </a:solidFill>
          <a:effectLst>
            <a:glow rad="12700">
              <a:schemeClr val="accent3">
                <a:satMod val="175000"/>
              </a:schemeClr>
            </a:glow>
            <a:softEdge rad="4572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14300">
                    <a:schemeClr val="accent2">
                      <a:satMod val="175000"/>
                      <a:alpha val="74000"/>
                    </a:schemeClr>
                  </a:glow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</a:rPr>
              <a:t>Bible Lesson</a:t>
            </a:r>
          </a:p>
          <a:p>
            <a:pPr algn="ctr"/>
            <a: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14300">
                    <a:schemeClr val="accent2">
                      <a:satMod val="175000"/>
                      <a:alpha val="74000"/>
                    </a:schemeClr>
                  </a:glow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</a:rPr>
              <a:t>In Progress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14300">
                  <a:schemeClr val="accent2">
                    <a:satMod val="175000"/>
                    <a:alpha val="74000"/>
                  </a:schemeClr>
                </a:glow>
                <a:outerShdw blurRad="50800" dist="762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4352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4000">
              <a:srgbClr val="D6B19C"/>
            </a:gs>
            <a:gs pos="19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676400" y="457200"/>
            <a:ext cx="5867400" cy="5867400"/>
          </a:xfrm>
          <a:prstGeom prst="ellipse">
            <a:avLst/>
          </a:prstGeom>
          <a:gradFill flip="none" rotWithShape="1">
            <a:gsLst>
              <a:gs pos="4000">
                <a:srgbClr val="D6B19C"/>
              </a:gs>
              <a:gs pos="19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2700000" scaled="0"/>
            <a:tileRect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673100" dist="25400" sx="111000" sy="111000" algn="ctr" rotWithShape="0">
              <a:prstClr val="black">
                <a:alpha val="71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24000"/>
            <a:ext cx="57912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JESUS!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2667000"/>
            <a:ext cx="5410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Lesson 23</a:t>
            </a:r>
          </a:p>
          <a:p>
            <a:pPr algn="ctr"/>
            <a:endParaRPr lang="en-US" sz="28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John the Baptist Delegation</a:t>
            </a:r>
          </a:p>
          <a:p>
            <a:pPr algn="ctr"/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Anointing by Sinful Woman</a:t>
            </a:r>
            <a:endParaRPr lang="en-US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4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90500" y="16510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9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-84667" y="999067"/>
            <a:ext cx="31242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Story of a Moneylender</a:t>
            </a:r>
            <a:endParaRPr lang="en-US" altLang="en-US" sz="3200" b="1" dirty="0" smtClean="0">
              <a:solidFill>
                <a:srgbClr val="DDDDDD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848484"/>
                  </a:outerShdw>
                </a:cont>
                <a:effect ref="fillLine"/>
              </a:effectDag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667" y="546099"/>
            <a:ext cx="5889016" cy="42883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12067" y="5246006"/>
            <a:ext cx="579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Luke 7:41-43</a:t>
            </a:r>
            <a:endParaRPr lang="en-US" sz="2400" dirty="0"/>
          </a:p>
          <a:p>
            <a:r>
              <a:rPr lang="en-US" sz="2400" dirty="0" smtClean="0"/>
              <a:t>Two men had their debts forgiven. One owed 500 denarii and the other owed 50 denari</a:t>
            </a:r>
            <a:r>
              <a:rPr lang="en-US" sz="2400" dirty="0" smtClean="0"/>
              <a:t>i.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65640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14300" y="173567"/>
            <a:ext cx="469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mtClean="0">
                <a:solidFill>
                  <a:schemeClr val="bg1"/>
                </a:solidFill>
              </a:rPr>
              <a:t>10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0" y="990600"/>
            <a:ext cx="29718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Jesus Asks Simon a Question</a:t>
            </a:r>
            <a:endParaRPr lang="en-US" altLang="en-US" sz="3200" b="1" dirty="0" smtClean="0">
              <a:solidFill>
                <a:srgbClr val="DDDDDD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848484"/>
                  </a:outerShdw>
                </a:cont>
                <a:effect ref="fillLine"/>
              </a:effectDag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85067" y="5152873"/>
            <a:ext cx="579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Luke </a:t>
            </a:r>
            <a:r>
              <a:rPr lang="en-US" sz="2400" dirty="0" smtClean="0"/>
              <a:t>7:43</a:t>
            </a:r>
            <a:endParaRPr lang="en-US" sz="2400" dirty="0" smtClean="0"/>
          </a:p>
          <a:p>
            <a:r>
              <a:rPr lang="en-US" sz="2400" dirty="0" smtClean="0"/>
              <a:t>Jesus asked Simon, “Which one will love the moneylender more?” Simon answered, “The one who had the bigger debt canceled.”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533" y="241299"/>
            <a:ext cx="6025035" cy="474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61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31233" y="173566"/>
            <a:ext cx="469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mtClean="0">
                <a:solidFill>
                  <a:schemeClr val="bg1"/>
                </a:solidFill>
              </a:rPr>
              <a:t>11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-143934" y="918633"/>
            <a:ext cx="31242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Jesus Turns to the Woman</a:t>
            </a:r>
            <a:endParaRPr lang="en-US" altLang="en-US" sz="3200" b="1" dirty="0" smtClean="0">
              <a:solidFill>
                <a:srgbClr val="DDDDDD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848484"/>
                  </a:outerShdw>
                </a:cont>
                <a:effect ref="fillLine"/>
              </a:effectDag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00400" y="5161340"/>
            <a:ext cx="59351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Luke </a:t>
            </a:r>
            <a:r>
              <a:rPr lang="en-US" sz="2400" dirty="0" smtClean="0"/>
              <a:t>7:44</a:t>
            </a:r>
            <a:endParaRPr lang="en-US" sz="2400" dirty="0" smtClean="0"/>
          </a:p>
          <a:p>
            <a:r>
              <a:rPr lang="en-US" sz="2400" dirty="0" smtClean="0"/>
              <a:t>Jesus said to Simon, “I came into your house. You did not give me any water for my feet, but she wiped my feet with her tears and hair.”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07433"/>
            <a:ext cx="6060166" cy="480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98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22767" y="173567"/>
            <a:ext cx="469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mtClean="0">
                <a:solidFill>
                  <a:schemeClr val="bg1"/>
                </a:solidFill>
              </a:rPr>
              <a:t>12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0" y="990600"/>
            <a:ext cx="28956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Jesus Praises the Woman</a:t>
            </a:r>
            <a:endParaRPr lang="en-US" altLang="en-US" sz="3200" b="1" dirty="0" smtClean="0">
              <a:solidFill>
                <a:srgbClr val="DDDDDD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848484"/>
                  </a:outerShdw>
                </a:cont>
                <a:effect ref="fillLine"/>
              </a:effectDag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10467" y="5139267"/>
            <a:ext cx="579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Luke </a:t>
            </a:r>
            <a:r>
              <a:rPr lang="en-US" sz="2400" dirty="0" smtClean="0"/>
              <a:t>7:46</a:t>
            </a:r>
            <a:endParaRPr lang="en-US" sz="2400" dirty="0" smtClean="0"/>
          </a:p>
          <a:p>
            <a:r>
              <a:rPr lang="en-US" sz="2400" dirty="0" smtClean="0"/>
              <a:t>Jesus said, “You did not put oil on my head, but she poured perfume on my feet.”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666" y="207433"/>
            <a:ext cx="6025033" cy="479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02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05833" y="182033"/>
            <a:ext cx="469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mtClean="0">
                <a:solidFill>
                  <a:schemeClr val="bg1"/>
                </a:solidFill>
              </a:rPr>
              <a:t>13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-59267" y="981361"/>
            <a:ext cx="29718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The Woman Loved Much</a:t>
            </a:r>
            <a:endParaRPr lang="en-US" altLang="en-US" sz="3200" b="1" dirty="0" smtClean="0">
              <a:solidFill>
                <a:srgbClr val="DDDDDD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848484"/>
                  </a:outerShdw>
                </a:cont>
                <a:effect ref="fillLine"/>
              </a:effectDag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10467" y="5139267"/>
            <a:ext cx="579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Luke </a:t>
            </a:r>
            <a:r>
              <a:rPr lang="en-US" sz="2400" dirty="0" smtClean="0"/>
              <a:t>7:47</a:t>
            </a:r>
          </a:p>
          <a:p>
            <a:r>
              <a:rPr lang="en-US" sz="2400" dirty="0" smtClean="0"/>
              <a:t>“Therefore, I tell you, her many sins have been forgiven </a:t>
            </a:r>
            <a:r>
              <a:rPr lang="mr-IN" sz="2400" dirty="0" smtClean="0"/>
              <a:t>–</a:t>
            </a:r>
            <a:r>
              <a:rPr lang="en-US" sz="2400" dirty="0" smtClean="0"/>
              <a:t> for she loved much.”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199" y="207433"/>
            <a:ext cx="6025033" cy="477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85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14300" y="173566"/>
            <a:ext cx="469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mtClean="0">
                <a:solidFill>
                  <a:schemeClr val="bg1"/>
                </a:solidFill>
              </a:rPr>
              <a:t>14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0" y="990600"/>
            <a:ext cx="28194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Forgiveness and Love</a:t>
            </a:r>
            <a:endParaRPr lang="en-US" altLang="en-US" sz="3200" b="1" dirty="0" smtClean="0">
              <a:solidFill>
                <a:srgbClr val="DDDDDD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848484"/>
                  </a:outerShdw>
                </a:cont>
                <a:effect ref="fillLine"/>
              </a:effectDag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52800" y="5334000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Luke </a:t>
            </a:r>
            <a:r>
              <a:rPr lang="en-US" sz="2400" dirty="0" smtClean="0"/>
              <a:t>7:47</a:t>
            </a:r>
          </a:p>
          <a:p>
            <a:r>
              <a:rPr lang="en-US" sz="2400" dirty="0" smtClean="0"/>
              <a:t>“He who has been forgiven little loves little.”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599" y="215899"/>
            <a:ext cx="5989903" cy="47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85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14300" y="173566"/>
            <a:ext cx="469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15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0" y="990600"/>
            <a:ext cx="28194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Jesus Forgives Sin</a:t>
            </a:r>
            <a:endParaRPr lang="en-US" altLang="en-US" sz="3200" b="1" dirty="0" smtClean="0">
              <a:solidFill>
                <a:srgbClr val="DDDDDD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848484"/>
                  </a:outerShdw>
                </a:cont>
                <a:effect ref="fillLine"/>
              </a:effectDag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27399" y="5231137"/>
            <a:ext cx="579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Luke </a:t>
            </a:r>
            <a:r>
              <a:rPr lang="en-US" sz="2400" dirty="0" smtClean="0"/>
              <a:t>7:48-50</a:t>
            </a:r>
            <a:endParaRPr lang="en-US" sz="2400" dirty="0" smtClean="0"/>
          </a:p>
          <a:p>
            <a:r>
              <a:rPr lang="en-US" sz="2400" dirty="0" smtClean="0"/>
              <a:t>Jesus said to the woman, “Your sins have been forgiven. Your faith has saved you, go in peace.”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267" y="304800"/>
            <a:ext cx="6048456" cy="469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24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90500" y="16510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1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-76200" y="457200"/>
            <a:ext cx="31242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Class</a:t>
            </a:r>
            <a:b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</a:b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Prayer</a:t>
            </a:r>
            <a:b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</a:br>
            <a:endParaRPr lang="en-US" altLang="en-US" sz="3200" b="1" dirty="0" smtClean="0">
              <a:solidFill>
                <a:srgbClr val="DDDDDD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848484"/>
                  </a:outerShdw>
                </a:cont>
                <a:effect ref="fillLine"/>
              </a:effectDag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3124200" y="123052"/>
            <a:ext cx="5715000" cy="1143000"/>
          </a:xfrm>
          <a:prstGeom prst="rect">
            <a:avLst/>
          </a:prstGeom>
        </p:spPr>
        <p:txBody>
          <a:bodyPr/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Prayer Requests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38"/>
          <p:cNvSpPr txBox="1">
            <a:spLocks noChangeArrowheads="1"/>
          </p:cNvSpPr>
          <p:nvPr/>
        </p:nvSpPr>
        <p:spPr bwMode="auto">
          <a:xfrm>
            <a:off x="3238500" y="772547"/>
            <a:ext cx="54864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 smtClean="0">
                <a:solidFill>
                  <a:srgbClr val="FF0000"/>
                </a:solidFill>
              </a:rPr>
              <a:t>Praise</a:t>
            </a:r>
            <a:endParaRPr lang="en-US" altLang="en-US" sz="2400" dirty="0"/>
          </a:p>
          <a:p>
            <a:pPr>
              <a:spcBef>
                <a:spcPct val="50000"/>
              </a:spcBef>
            </a:pPr>
            <a:endParaRPr lang="en-US" altLang="en-US" sz="2400" dirty="0"/>
          </a:p>
          <a:p>
            <a:pPr>
              <a:spcBef>
                <a:spcPct val="50000"/>
              </a:spcBef>
            </a:pPr>
            <a:r>
              <a:rPr lang="en-US" altLang="en-US" sz="2400" dirty="0" smtClean="0">
                <a:solidFill>
                  <a:srgbClr val="FF0000"/>
                </a:solidFill>
              </a:rPr>
              <a:t>Thanksgiving</a:t>
            </a:r>
          </a:p>
          <a:p>
            <a:pPr>
              <a:spcBef>
                <a:spcPct val="50000"/>
              </a:spcBef>
            </a:pPr>
            <a:endParaRPr lang="en-US" altLang="en-US" sz="2400" dirty="0"/>
          </a:p>
          <a:p>
            <a:pPr>
              <a:spcBef>
                <a:spcPct val="50000"/>
              </a:spcBef>
            </a:pPr>
            <a:r>
              <a:rPr lang="en-US" altLang="en-US" sz="2400" dirty="0" smtClean="0">
                <a:solidFill>
                  <a:srgbClr val="FF0000"/>
                </a:solidFill>
              </a:rPr>
              <a:t>Concern</a:t>
            </a:r>
          </a:p>
          <a:p>
            <a:pPr>
              <a:spcBef>
                <a:spcPct val="50000"/>
              </a:spcBef>
            </a:pPr>
            <a:endParaRPr lang="en-US" altLang="en-US" sz="2400" dirty="0"/>
          </a:p>
          <a:p>
            <a:pPr>
              <a:spcBef>
                <a:spcPct val="50000"/>
              </a:spcBef>
            </a:pPr>
            <a:r>
              <a:rPr lang="en-US" altLang="en-US" sz="2400" dirty="0" smtClean="0">
                <a:solidFill>
                  <a:srgbClr val="FF0000"/>
                </a:solidFill>
              </a:rPr>
              <a:t>Grow up to be like Jesus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014" y="1266052"/>
            <a:ext cx="1928886" cy="348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40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90500" y="16510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2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-152400" y="964427"/>
            <a:ext cx="31242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John’s Disciples Talk with Jesus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3166534" y="1041400"/>
            <a:ext cx="5715000" cy="2514600"/>
          </a:xfrm>
          <a:prstGeom prst="rect">
            <a:avLst/>
          </a:prstGeom>
        </p:spPr>
        <p:txBody>
          <a:bodyPr/>
          <a:lstStyle/>
          <a:p>
            <a:r>
              <a:rPr 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John the Baptist Delegation</a:t>
            </a:r>
            <a:endParaRPr lang="en-US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85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90500" y="16510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3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0" y="990600"/>
            <a:ext cx="31242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John’s Disciples Come to Jesus</a:t>
            </a:r>
            <a:endParaRPr lang="en-US" altLang="en-US" sz="3200" b="1" dirty="0" smtClean="0">
              <a:solidFill>
                <a:srgbClr val="DDDDDD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848484"/>
                  </a:outerShdw>
                </a:cont>
                <a:effect ref="fillLine"/>
              </a:effectDag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78200" y="5164667"/>
            <a:ext cx="59520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Matthew 11:2</a:t>
            </a:r>
          </a:p>
          <a:p>
            <a:r>
              <a:rPr lang="en-US" sz="2400" dirty="0" smtClean="0"/>
              <a:t>John sent his disciples to ask Jesus, “Are you the one who was to come, or should we expect someone else?”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666" y="224366"/>
            <a:ext cx="6048456" cy="477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85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90500" y="16510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4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0" y="990600"/>
            <a:ext cx="31242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Is Jesus the Messiah?</a:t>
            </a:r>
            <a:endParaRPr lang="en-US" altLang="en-US" sz="3200" b="1" dirty="0" smtClean="0">
              <a:solidFill>
                <a:srgbClr val="DDDDDD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848484"/>
                  </a:outerShdw>
                </a:cont>
                <a:effect ref="fillLine"/>
              </a:effectDag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45932" y="5198533"/>
            <a:ext cx="57234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Matthew 11:4</a:t>
            </a:r>
          </a:p>
          <a:p>
            <a:r>
              <a:rPr lang="en-US" sz="2400" dirty="0" smtClean="0"/>
              <a:t>Jesus replied, “Go back and report to John what you hear and see.”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199" y="207433"/>
            <a:ext cx="6025035" cy="47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85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90500" y="16510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5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59266" y="956734"/>
            <a:ext cx="28194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Jesus Answers John</a:t>
            </a:r>
            <a:endParaRPr lang="en-US" altLang="en-US" sz="3200" b="1" dirty="0" smtClean="0">
              <a:solidFill>
                <a:srgbClr val="DDDDDD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848484"/>
                  </a:outerShdw>
                </a:cont>
                <a:effect ref="fillLine"/>
              </a:effectDag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88734" y="5166605"/>
            <a:ext cx="60574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Matthew 11:5</a:t>
            </a:r>
          </a:p>
          <a:p>
            <a:r>
              <a:rPr lang="en-US" sz="2200" dirty="0" smtClean="0"/>
              <a:t>“The blind receive sight, the lame walk, those who have leprosy are cured, the deaf hear, the dead are raised, and the good news is preached to the poor.”</a:t>
            </a:r>
            <a:endParaRPr lang="en-US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733" y="194733"/>
            <a:ext cx="6057451" cy="48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85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90500" y="16510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6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-67733" y="1007533"/>
            <a:ext cx="31242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Jesus is Invited to Home of Pharisee</a:t>
            </a:r>
            <a:endParaRPr lang="en-US" altLang="en-US" sz="3200" b="1" dirty="0" smtClean="0">
              <a:solidFill>
                <a:srgbClr val="DDDDDD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848484"/>
                  </a:outerShdw>
                </a:cont>
                <a:effect ref="fillLine"/>
              </a:effectDag>
            </a:endParaRPr>
          </a:p>
        </p:txBody>
      </p:sp>
      <p:sp>
        <p:nvSpPr>
          <p:cNvPr id="7" name="Title 6"/>
          <p:cNvSpPr txBox="1">
            <a:spLocks/>
          </p:cNvSpPr>
          <p:nvPr/>
        </p:nvSpPr>
        <p:spPr>
          <a:xfrm>
            <a:off x="3124200" y="1143000"/>
            <a:ext cx="5715000" cy="2514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Anointing by a Sinful Woman</a:t>
            </a:r>
            <a:endParaRPr lang="en-US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85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90500" y="16510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7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-76200" y="914400"/>
            <a:ext cx="29718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Jesus is Anointed</a:t>
            </a:r>
            <a:endParaRPr lang="en-US" altLang="en-US" sz="3200" b="1" dirty="0" smtClean="0">
              <a:solidFill>
                <a:srgbClr val="DDDDDD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848484"/>
                  </a:outerShdw>
                </a:cont>
                <a:effect ref="fillLine"/>
              </a:effectDag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00400" y="5207000"/>
            <a:ext cx="589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Luke 7:37-38</a:t>
            </a:r>
            <a:endParaRPr lang="en-US" sz="2400" dirty="0" smtClean="0"/>
          </a:p>
          <a:p>
            <a:r>
              <a:rPr lang="en-US" sz="2400" dirty="0" smtClean="0"/>
              <a:t>A woman who had lived a sinful life anointed Jesus’ feet with her tears and dried them with her hair. She </a:t>
            </a:r>
            <a:r>
              <a:rPr lang="en-US" sz="2400" smtClean="0"/>
              <a:t>then poured </a:t>
            </a:r>
            <a:r>
              <a:rPr lang="en-US" sz="2400" dirty="0" smtClean="0"/>
              <a:t>perfume on them.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200" y="207432"/>
            <a:ext cx="6036746" cy="477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85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90500" y="16510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8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-84667" y="880533"/>
            <a:ext cx="3005666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Jesus Tells Simon the Pharisee a Story</a:t>
            </a:r>
            <a:endParaRPr lang="en-US" altLang="en-US" sz="3200" b="1" dirty="0" smtClean="0">
              <a:solidFill>
                <a:srgbClr val="DDDDDD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848484"/>
                  </a:outerShdw>
                </a:cont>
                <a:effect ref="fillLine"/>
              </a:effectDag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12067" y="5246006"/>
            <a:ext cx="579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Luke 7:39-40</a:t>
            </a:r>
            <a:endParaRPr lang="en-US" sz="2400" dirty="0"/>
          </a:p>
          <a:p>
            <a:r>
              <a:rPr lang="en-US" sz="2400" dirty="0" smtClean="0"/>
              <a:t>Simon the Pharisee said to himself, “If Jesus were a prophet he would know who was touching him.” Jesus tells Simon a story.</a:t>
            </a:r>
            <a:endParaRPr lang="en-US" sz="2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267" y="198966"/>
            <a:ext cx="6036744" cy="480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07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2768</TotalTime>
  <Words>426</Words>
  <Application>Microsoft Macintosh PowerPoint</Application>
  <PresentationFormat>On-screen Show (4:3)</PresentationFormat>
  <Paragraphs>76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Calibri</vt:lpstr>
      <vt:lpstr>Mangal</vt:lpstr>
      <vt:lpstr>Arial</vt:lpstr>
      <vt:lpstr>Office Theme</vt:lpstr>
      <vt:lpstr>JESUS!</vt:lpstr>
      <vt:lpstr>Prayer Requests</vt:lpstr>
      <vt:lpstr>John the Baptist Delegation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FedEx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Kirk Tepe</dc:creator>
  <cp:lastModifiedBy>Microsoft Office User</cp:lastModifiedBy>
  <cp:revision>343</cp:revision>
  <dcterms:created xsi:type="dcterms:W3CDTF">2015-03-03T16:23:43Z</dcterms:created>
  <dcterms:modified xsi:type="dcterms:W3CDTF">2020-04-07T19:12:17Z</dcterms:modified>
</cp:coreProperties>
</file>