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1" r:id="rId2"/>
    <p:sldId id="290" r:id="rId3"/>
    <p:sldId id="291" r:id="rId4"/>
    <p:sldId id="279" r:id="rId5"/>
    <p:sldId id="293" r:id="rId6"/>
    <p:sldId id="292" r:id="rId7"/>
    <p:sldId id="281" r:id="rId8"/>
    <p:sldId id="286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0" r:id="rId17"/>
    <p:sldId id="287" r:id="rId18"/>
    <p:sldId id="289" r:id="rId19"/>
    <p:sldId id="294" r:id="rId20"/>
    <p:sldId id="309" r:id="rId21"/>
    <p:sldId id="310" r:id="rId22"/>
    <p:sldId id="301" r:id="rId23"/>
    <p:sldId id="297" r:id="rId24"/>
    <p:sldId id="29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65" autoAdjust="0"/>
    <p:restoredTop sz="86336" autoAdjust="0"/>
  </p:normalViewPr>
  <p:slideViewPr>
    <p:cSldViewPr>
      <p:cViewPr varScale="1">
        <p:scale>
          <a:sx n="129" d="100"/>
          <a:sy n="129" d="100"/>
        </p:scale>
        <p:origin x="200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6A200-AE80-2846-B5A6-DCD042569319}" type="datetimeFigureOut">
              <a:rPr lang="en-US" smtClean="0"/>
              <a:t>2/19/20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948E2-B573-8647-8096-CAD22F57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77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85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12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31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3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1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49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21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62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210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206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8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5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66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59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80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55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42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08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72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2/19/20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2/19/20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4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2/19/20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0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2/19/20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2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2/19/20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4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2/19/20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1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2/19/20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0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2/19/20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0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2/19/20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9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2/19/20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4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2/19/20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8.gif"/><Relationship Id="rId21" Type="http://schemas.openxmlformats.org/officeDocument/2006/relationships/image" Target="../media/image9.gif"/><Relationship Id="rId22" Type="http://schemas.openxmlformats.org/officeDocument/2006/relationships/image" Target="../media/image10.gi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gif"/><Relationship Id="rId14" Type="http://schemas.openxmlformats.org/officeDocument/2006/relationships/image" Target="../media/image2.gif"/><Relationship Id="rId15" Type="http://schemas.openxmlformats.org/officeDocument/2006/relationships/image" Target="../media/image3.jpeg"/><Relationship Id="rId16" Type="http://schemas.openxmlformats.org/officeDocument/2006/relationships/image" Target="../media/image4.gif"/><Relationship Id="rId17" Type="http://schemas.openxmlformats.org/officeDocument/2006/relationships/image" Target="../media/image5.gif"/><Relationship Id="rId18" Type="http://schemas.openxmlformats.org/officeDocument/2006/relationships/image" Target="../media/image6.gif"/><Relationship Id="rId19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9"/>
          <p:cNvSpPr>
            <a:spLocks noChangeArrowheads="1"/>
          </p:cNvSpPr>
          <p:nvPr userDrawn="1"/>
        </p:nvSpPr>
        <p:spPr bwMode="auto">
          <a:xfrm>
            <a:off x="2932176" y="76200"/>
            <a:ext cx="6172200" cy="5099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" name="Rectangle 53"/>
          <p:cNvSpPr>
            <a:spLocks noChangeArrowheads="1"/>
          </p:cNvSpPr>
          <p:nvPr userDrawn="1"/>
        </p:nvSpPr>
        <p:spPr bwMode="auto">
          <a:xfrm>
            <a:off x="2932176" y="12700"/>
            <a:ext cx="6172200" cy="1651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Freeform 56"/>
          <p:cNvSpPr>
            <a:spLocks/>
          </p:cNvSpPr>
          <p:nvPr userDrawn="1"/>
        </p:nvSpPr>
        <p:spPr bwMode="auto">
          <a:xfrm>
            <a:off x="2743200" y="5181600"/>
            <a:ext cx="609600" cy="1066800"/>
          </a:xfrm>
          <a:custGeom>
            <a:avLst/>
            <a:gdLst>
              <a:gd name="T0" fmla="*/ 0 w 1968"/>
              <a:gd name="T1" fmla="*/ 2147483647 h 576"/>
              <a:gd name="T2" fmla="*/ 2147483647 w 1968"/>
              <a:gd name="T3" fmla="*/ 2147483647 h 576"/>
              <a:gd name="T4" fmla="*/ 2147483647 w 1968"/>
              <a:gd name="T5" fmla="*/ 2147483647 h 576"/>
              <a:gd name="T6" fmla="*/ 2147483647 w 1968"/>
              <a:gd name="T7" fmla="*/ 2147483647 h 576"/>
              <a:gd name="T8" fmla="*/ 2147483647 w 1968"/>
              <a:gd name="T9" fmla="*/ 2147483647 h 576"/>
              <a:gd name="T10" fmla="*/ 2147483647 w 1968"/>
              <a:gd name="T11" fmla="*/ 0 h 5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8" h="576">
                <a:moveTo>
                  <a:pt x="0" y="576"/>
                </a:moveTo>
                <a:cubicBezTo>
                  <a:pt x="180" y="484"/>
                  <a:pt x="360" y="392"/>
                  <a:pt x="528" y="384"/>
                </a:cubicBezTo>
                <a:cubicBezTo>
                  <a:pt x="696" y="376"/>
                  <a:pt x="840" y="520"/>
                  <a:pt x="1008" y="528"/>
                </a:cubicBezTo>
                <a:cubicBezTo>
                  <a:pt x="1176" y="536"/>
                  <a:pt x="1392" y="480"/>
                  <a:pt x="1536" y="432"/>
                </a:cubicBezTo>
                <a:cubicBezTo>
                  <a:pt x="1680" y="384"/>
                  <a:pt x="1800" y="312"/>
                  <a:pt x="1872" y="240"/>
                </a:cubicBezTo>
                <a:cubicBezTo>
                  <a:pt x="1944" y="168"/>
                  <a:pt x="1956" y="84"/>
                  <a:pt x="1968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2" name="Group 90"/>
          <p:cNvGrpSpPr>
            <a:grpSpLocks/>
          </p:cNvGrpSpPr>
          <p:nvPr userDrawn="1"/>
        </p:nvGrpSpPr>
        <p:grpSpPr bwMode="auto">
          <a:xfrm>
            <a:off x="152400" y="3124200"/>
            <a:ext cx="2814638" cy="3276600"/>
            <a:chOff x="96" y="1968"/>
            <a:chExt cx="1773" cy="2064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3" name="AutoShape 2"/>
            <p:cNvSpPr>
              <a:spLocks noChangeArrowheads="1"/>
            </p:cNvSpPr>
            <p:nvPr userDrawn="1"/>
          </p:nvSpPr>
          <p:spPr bwMode="auto">
            <a:xfrm>
              <a:off x="96" y="1968"/>
              <a:ext cx="1686" cy="2064"/>
            </a:xfrm>
            <a:prstGeom prst="cube">
              <a:avLst>
                <a:gd name="adj" fmla="val 6616"/>
              </a:avLst>
            </a:prstGeom>
            <a:gradFill rotWithShape="1">
              <a:gsLst>
                <a:gs pos="0">
                  <a:schemeClr val="bg2"/>
                </a:gs>
                <a:gs pos="100000">
                  <a:srgbClr val="4D4D4D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pic>
          <p:nvPicPr>
            <p:cNvPr id="14" name="Picture 3" descr="Fan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5" y="2113"/>
              <a:ext cx="2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Electric_plug"/>
            <p:cNvPicPr>
              <a:picLocks noChangeAspect="1" noChangeArrowheads="1" noCrop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" y="3799"/>
              <a:ext cx="11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 descr="Fan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" y="2113"/>
              <a:ext cx="23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squarescreen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" y="2462"/>
              <a:ext cx="1163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" descr="Analysis"/>
            <p:cNvPicPr>
              <a:picLocks noChangeAspect="1" noChangeArrowheads="1" noCrop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" y="3356"/>
              <a:ext cx="814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8" descr="Charting_device"/>
            <p:cNvPicPr>
              <a:picLocks noChangeAspect="1" noChangeArrowheads="1" noCrop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" y="3733"/>
              <a:ext cx="42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9" descr="Gauge_rises"/>
            <p:cNvPicPr>
              <a:picLocks noChangeAspect="1" noChangeArrowheads="1" noCrop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" y="2484"/>
              <a:ext cx="185" cy="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0" descr="Line_of_film"/>
            <p:cNvPicPr>
              <a:picLocks noChangeAspect="1" noChangeArrowheads="1" noCrop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" y="2387"/>
              <a:ext cx="1482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1" descr="Static"/>
            <p:cNvPicPr>
              <a:picLocks noChangeAspect="1" noChangeArrowheads="1" noCrop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" y="2113"/>
              <a:ext cx="327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12"/>
            <p:cNvSpPr>
              <a:spLocks noChangeArrowheads="1"/>
            </p:cNvSpPr>
            <p:nvPr userDrawn="1"/>
          </p:nvSpPr>
          <p:spPr bwMode="auto">
            <a:xfrm>
              <a:off x="327" y="3392"/>
              <a:ext cx="291" cy="291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2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4" name="Picture 13" descr="atom"/>
            <p:cNvPicPr>
              <a:picLocks noChangeAspect="1" noChangeArrowheads="1" noCrop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" y="3422"/>
              <a:ext cx="233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Line 14"/>
            <p:cNvSpPr>
              <a:spLocks noChangeShapeType="1"/>
            </p:cNvSpPr>
            <p:nvPr userDrawn="1"/>
          </p:nvSpPr>
          <p:spPr bwMode="auto">
            <a:xfrm>
              <a:off x="765" y="3363"/>
              <a:ext cx="0" cy="64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Line 15"/>
            <p:cNvSpPr>
              <a:spLocks noChangeShapeType="1"/>
            </p:cNvSpPr>
            <p:nvPr userDrawn="1"/>
          </p:nvSpPr>
          <p:spPr bwMode="auto">
            <a:xfrm flipH="1">
              <a:off x="96" y="3696"/>
              <a:ext cx="669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Line 16"/>
            <p:cNvSpPr>
              <a:spLocks noChangeShapeType="1"/>
            </p:cNvSpPr>
            <p:nvPr userDrawn="1"/>
          </p:nvSpPr>
          <p:spPr bwMode="auto">
            <a:xfrm flipH="1">
              <a:off x="765" y="3799"/>
              <a:ext cx="697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8"/>
            <p:cNvSpPr>
              <a:spLocks noChangeArrowheads="1"/>
            </p:cNvSpPr>
            <p:nvPr userDrawn="1"/>
          </p:nvSpPr>
          <p:spPr bwMode="auto">
            <a:xfrm>
              <a:off x="327" y="3392"/>
              <a:ext cx="291" cy="291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2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AutoShape 18"/>
            <p:cNvSpPr>
              <a:spLocks noChangeArrowheads="1"/>
            </p:cNvSpPr>
            <p:nvPr userDrawn="1"/>
          </p:nvSpPr>
          <p:spPr bwMode="auto">
            <a:xfrm>
              <a:off x="96" y="1968"/>
              <a:ext cx="1686" cy="2064"/>
            </a:xfrm>
            <a:prstGeom prst="cube">
              <a:avLst>
                <a:gd name="adj" fmla="val 6616"/>
              </a:avLst>
            </a:prstGeom>
            <a:gradFill rotWithShape="1">
              <a:gsLst>
                <a:gs pos="0">
                  <a:schemeClr val="bg2"/>
                </a:gs>
                <a:gs pos="100000">
                  <a:srgbClr val="4D4D4D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pic>
          <p:nvPicPr>
            <p:cNvPr id="30" name="Picture 19" descr="Fan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5" y="2113"/>
              <a:ext cx="2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0" descr="Electric_plug"/>
            <p:cNvPicPr>
              <a:picLocks noChangeAspect="1" noChangeArrowheads="1" noCrop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" y="3799"/>
              <a:ext cx="11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1" descr="Fan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" y="2113"/>
              <a:ext cx="23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3" descr="Analysis"/>
            <p:cNvPicPr>
              <a:picLocks noChangeAspect="1" noChangeArrowheads="1" noCrop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" y="3356"/>
              <a:ext cx="814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4" descr="Charting_device"/>
            <p:cNvPicPr>
              <a:picLocks noChangeAspect="1" noChangeArrowheads="1" noCrop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" y="3733"/>
              <a:ext cx="42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5" descr="Gauge_rises"/>
            <p:cNvPicPr>
              <a:picLocks noChangeAspect="1" noChangeArrowheads="1" noCrop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" y="2484"/>
              <a:ext cx="185" cy="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6" descr="Line_of_film"/>
            <p:cNvPicPr>
              <a:picLocks noChangeAspect="1" noChangeArrowheads="1" noCrop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" y="2387"/>
              <a:ext cx="1482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7" descr="Static"/>
            <p:cNvPicPr>
              <a:picLocks noChangeAspect="1" noChangeArrowheads="1" noCrop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" y="2113"/>
              <a:ext cx="327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29" descr="atom"/>
            <p:cNvPicPr>
              <a:picLocks noChangeAspect="1" noChangeArrowheads="1" noCrop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" y="3422"/>
              <a:ext cx="233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Line 30"/>
            <p:cNvSpPr>
              <a:spLocks noChangeShapeType="1"/>
            </p:cNvSpPr>
            <p:nvPr userDrawn="1"/>
          </p:nvSpPr>
          <p:spPr bwMode="auto">
            <a:xfrm>
              <a:off x="765" y="3363"/>
              <a:ext cx="0" cy="64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Line 31"/>
            <p:cNvSpPr>
              <a:spLocks noChangeShapeType="1"/>
            </p:cNvSpPr>
            <p:nvPr userDrawn="1"/>
          </p:nvSpPr>
          <p:spPr bwMode="auto">
            <a:xfrm flipH="1">
              <a:off x="96" y="3696"/>
              <a:ext cx="669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Rectangle 42"/>
            <p:cNvSpPr>
              <a:spLocks noChangeArrowheads="1"/>
            </p:cNvSpPr>
            <p:nvPr userDrawn="1"/>
          </p:nvSpPr>
          <p:spPr bwMode="auto">
            <a:xfrm>
              <a:off x="241" y="2454"/>
              <a:ext cx="1163" cy="87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4D4D4D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42" name="Line 32"/>
            <p:cNvSpPr>
              <a:spLocks noChangeShapeType="1"/>
            </p:cNvSpPr>
            <p:nvPr userDrawn="1"/>
          </p:nvSpPr>
          <p:spPr bwMode="auto">
            <a:xfrm flipH="1">
              <a:off x="765" y="3799"/>
              <a:ext cx="697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Oval 46"/>
            <p:cNvSpPr>
              <a:spLocks noChangeArrowheads="1"/>
            </p:cNvSpPr>
            <p:nvPr userDrawn="1"/>
          </p:nvSpPr>
          <p:spPr bwMode="auto">
            <a:xfrm>
              <a:off x="1704" y="3799"/>
              <a:ext cx="29" cy="10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pic>
          <p:nvPicPr>
            <p:cNvPr id="44" name="Picture 33" descr="smoke1"/>
            <p:cNvPicPr>
              <a:picLocks noChangeAspect="1" noChangeArrowheads="1" noCrop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94512">
              <a:off x="1597" y="3621"/>
              <a:ext cx="18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 Box 63"/>
            <p:cNvSpPr txBox="1">
              <a:spLocks noChangeArrowheads="1"/>
            </p:cNvSpPr>
            <p:nvPr userDrawn="1"/>
          </p:nvSpPr>
          <p:spPr bwMode="auto">
            <a:xfrm>
              <a:off x="624" y="3792"/>
              <a:ext cx="960" cy="23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en-US" sz="900" dirty="0" smtClean="0">
                  <a:solidFill>
                    <a:schemeClr val="bg1">
                      <a:lumMod val="50000"/>
                    </a:schemeClr>
                  </a:solidFill>
                </a:rPr>
                <a:t>ACME Bible</a:t>
              </a:r>
              <a:br>
                <a:rPr lang="en-US" altLang="en-US" sz="900" dirty="0" smtClean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altLang="en-US" sz="900" dirty="0" smtClean="0">
                  <a:solidFill>
                    <a:schemeClr val="bg1">
                      <a:lumMod val="50000"/>
                    </a:schemeClr>
                  </a:solidFill>
                </a:rPr>
                <a:t>Image Generator</a:t>
              </a:r>
            </a:p>
          </p:txBody>
        </p:sp>
      </p:grpSp>
      <p:sp>
        <p:nvSpPr>
          <p:cNvPr id="46" name="Rectangle 52"/>
          <p:cNvSpPr>
            <a:spLocks noChangeArrowheads="1"/>
          </p:cNvSpPr>
          <p:nvPr userDrawn="1"/>
        </p:nvSpPr>
        <p:spPr bwMode="auto">
          <a:xfrm>
            <a:off x="2932176" y="5029200"/>
            <a:ext cx="6172200" cy="1651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9" name="Rectangle 48"/>
          <p:cNvSpPr/>
          <p:nvPr userDrawn="1"/>
        </p:nvSpPr>
        <p:spPr>
          <a:xfrm>
            <a:off x="471547" y="4198203"/>
            <a:ext cx="1760418" cy="830997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effectLst>
            <a:glow rad="12700">
              <a:schemeClr val="accent3">
                <a:satMod val="175000"/>
              </a:schemeClr>
            </a:glow>
            <a:softEdge rad="4572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14300">
                    <a:schemeClr val="accent2">
                      <a:satMod val="175000"/>
                      <a:alpha val="74000"/>
                    </a:schemeClr>
                  </a:glow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</a:rPr>
              <a:t>Bible Lesson</a:t>
            </a:r>
          </a:p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14300">
                    <a:schemeClr val="accent2">
                      <a:satMod val="175000"/>
                      <a:alpha val="74000"/>
                    </a:schemeClr>
                  </a:glow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</a:rPr>
              <a:t>In Progress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14300">
                  <a:schemeClr val="accent2">
                    <a:satMod val="175000"/>
                    <a:alpha val="74000"/>
                  </a:schemeClr>
                </a:glow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4352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000">
              <a:srgbClr val="D6B19C"/>
            </a:gs>
            <a:gs pos="19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676400" y="457200"/>
            <a:ext cx="5867400" cy="5867400"/>
          </a:xfrm>
          <a:prstGeom prst="ellipse">
            <a:avLst/>
          </a:prstGeom>
          <a:gradFill flip="none" rotWithShape="1">
            <a:gsLst>
              <a:gs pos="4000">
                <a:srgbClr val="D6B19C"/>
              </a:gs>
              <a:gs pos="19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0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673100" dist="25400" sx="111000" sy="111000" algn="ctr" rotWithShape="0">
              <a:prstClr val="black">
                <a:alpha val="71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143000"/>
            <a:ext cx="57912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JESUS!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1996857"/>
            <a:ext cx="5105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Lesson 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Paralytic is Lowered Through the Roof</a:t>
            </a:r>
            <a:b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Calling of Matthew</a:t>
            </a:r>
            <a:b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Feasting and Fasting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00439" y="175039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mtClean="0">
                <a:solidFill>
                  <a:schemeClr val="bg1"/>
                </a:solidFill>
              </a:rPr>
              <a:t>9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0900" y="5417403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Mark </a:t>
            </a:r>
            <a:r>
              <a:rPr lang="en-US" sz="2400" b="1" dirty="0" smtClean="0"/>
              <a:t>2:5</a:t>
            </a:r>
            <a:endParaRPr lang="en-US" sz="2400" b="1" dirty="0" smtClean="0"/>
          </a:p>
          <a:p>
            <a:r>
              <a:rPr lang="en-US" sz="2400" dirty="0" smtClean="0"/>
              <a:t>When Jesus saw their faith, he said to the paralytic, “Son, your sins are forgiven.”</a:t>
            </a:r>
            <a:endParaRPr lang="en-US" sz="2400" dirty="0"/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Jesus Forgives Sins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053" y="215899"/>
            <a:ext cx="6011288" cy="477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3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20926" y="165100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10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29159" y="528834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Mark </a:t>
            </a:r>
            <a:r>
              <a:rPr lang="en-US" sz="2400" b="1" dirty="0" smtClean="0"/>
              <a:t>2:6</a:t>
            </a:r>
            <a:endParaRPr lang="en-US" sz="2400" b="1" dirty="0" smtClean="0"/>
          </a:p>
          <a:p>
            <a:r>
              <a:rPr lang="en-US" sz="2400" dirty="0" smtClean="0"/>
              <a:t>Teachers of the law think to themselves, “He’s blaspheming! Only God can forgive sins!”</a:t>
            </a:r>
            <a:endParaRPr lang="en-US" sz="2400" dirty="0"/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Teachers of the Law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69" y="196021"/>
            <a:ext cx="6038781" cy="481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7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20927" y="165100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11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0900" y="5417403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Mark </a:t>
            </a:r>
            <a:r>
              <a:rPr lang="en-US" sz="2400" b="1" dirty="0" smtClean="0"/>
              <a:t>2:8</a:t>
            </a:r>
            <a:endParaRPr lang="en-US" sz="2400" b="1" dirty="0" smtClean="0"/>
          </a:p>
          <a:p>
            <a:r>
              <a:rPr lang="en-US" sz="2400" dirty="0" smtClean="0"/>
              <a:t>Jesus knows their thoughts and says, “Why are you thinking these things?”</a:t>
            </a:r>
            <a:endParaRPr lang="en-US" sz="2400" dirty="0"/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Jesus Questions the Teachers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052" y="186081"/>
            <a:ext cx="6025036" cy="484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0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10987" y="165100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12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0900" y="5417403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Mark </a:t>
            </a:r>
            <a:r>
              <a:rPr lang="en-US" sz="2400" b="1" dirty="0" smtClean="0"/>
              <a:t>2:11</a:t>
            </a:r>
            <a:endParaRPr lang="en-US" sz="2400" b="1" dirty="0" smtClean="0"/>
          </a:p>
          <a:p>
            <a:r>
              <a:rPr lang="en-US" sz="2400" dirty="0" smtClean="0"/>
              <a:t>Jesus says to the paralytic, “Get up, take your mat and go home.”</a:t>
            </a:r>
            <a:endParaRPr lang="en-US" sz="2400" dirty="0"/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Jesus Heals the Paralytic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68" y="196021"/>
            <a:ext cx="6011289" cy="480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8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20926" y="175040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13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0900" y="5417403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Mark </a:t>
            </a:r>
            <a:r>
              <a:rPr lang="en-US" sz="2400" b="1" dirty="0" smtClean="0"/>
              <a:t>2:12</a:t>
            </a:r>
            <a:endParaRPr lang="en-US" sz="2400" b="1" dirty="0" smtClean="0"/>
          </a:p>
          <a:p>
            <a:r>
              <a:rPr lang="en-US" sz="2400" dirty="0" smtClean="0"/>
              <a:t>The man got up, took his mat and walked out in full view of them all.</a:t>
            </a:r>
            <a:endParaRPr lang="en-US" sz="2400" dirty="0"/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Paralytic Man is Healed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08" y="205960"/>
            <a:ext cx="5997541" cy="480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10987" y="175039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14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0900" y="5417403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Mark </a:t>
            </a:r>
            <a:r>
              <a:rPr lang="en-US" sz="2400" b="1" dirty="0" smtClean="0"/>
              <a:t>2:12</a:t>
            </a:r>
            <a:endParaRPr lang="en-US" sz="2400" b="1" dirty="0" smtClean="0"/>
          </a:p>
          <a:p>
            <a:r>
              <a:rPr lang="en-US" sz="2400" dirty="0" smtClean="0"/>
              <a:t>This amazed everyone and they praised God.</a:t>
            </a:r>
            <a:endParaRPr lang="en-US" sz="2400" dirty="0"/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People are Amazed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68" y="196021"/>
            <a:ext cx="6038781" cy="482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0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20926" y="175039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15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-76200" y="964427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Jesus Calls Matthew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3124200" y="1371600"/>
            <a:ext cx="5715000" cy="2514600"/>
          </a:xfrm>
          <a:prstGeom prst="rect">
            <a:avLst/>
          </a:prstGeom>
        </p:spPr>
        <p:txBody>
          <a:bodyPr/>
          <a:lstStyle/>
          <a:p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 Calls Matthew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90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20926" y="175039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16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0900" y="53340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Mark 2:14</a:t>
            </a:r>
            <a:endParaRPr lang="en-US" sz="2400" b="1" dirty="0"/>
          </a:p>
          <a:p>
            <a:r>
              <a:rPr lang="en-US" sz="2400" dirty="0" smtClean="0"/>
              <a:t>Jesus sees Matthew (Levi) at his tax collector’s booth.</a:t>
            </a:r>
            <a:endParaRPr lang="en-US" sz="2400" dirty="0"/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Jesus Sees Matthew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051" y="196021"/>
            <a:ext cx="6025035" cy="482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8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20926" y="175039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17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0900" y="5257800"/>
            <a:ext cx="5448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Mark 2:14</a:t>
            </a:r>
            <a:endParaRPr lang="en-US" sz="2400" b="1" dirty="0"/>
          </a:p>
          <a:p>
            <a:r>
              <a:rPr lang="en-US" sz="2400" dirty="0" smtClean="0"/>
              <a:t>Jesus tells Levi to follow him.</a:t>
            </a:r>
            <a:endParaRPr lang="en-US" sz="2400" dirty="0"/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0" y="990600"/>
            <a:ext cx="28194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Jesus Talks to Matthew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930" y="196022"/>
            <a:ext cx="6025035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8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10987" y="175039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18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26094" y="5311531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Mark 2:15</a:t>
            </a:r>
            <a:endParaRPr lang="en-US" sz="2400" b="1" dirty="0"/>
          </a:p>
          <a:p>
            <a:r>
              <a:rPr lang="en-US" sz="2400" dirty="0" smtClean="0"/>
              <a:t>While Jesus was having dinner at Levi’s house, many tax collectors and “sinners” were eating with him.</a:t>
            </a:r>
            <a:endParaRPr lang="en-US" sz="2400" dirty="0"/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0" y="990600"/>
            <a:ext cx="28956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Jesus Goes to Matthew’s House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930" y="196021"/>
            <a:ext cx="6052528" cy="482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9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1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-76200" y="4572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Class</a:t>
            </a:r>
            <a:b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</a:b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Prayer</a:t>
            </a:r>
            <a:b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</a:b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3124200" y="123052"/>
            <a:ext cx="5715000" cy="1143000"/>
          </a:xfrm>
          <a:prstGeom prst="rect">
            <a:avLst/>
          </a:prstGeo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Prayer Requests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3238500" y="772547"/>
            <a:ext cx="5486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0000"/>
                </a:solidFill>
              </a:rPr>
              <a:t>Praise</a:t>
            </a:r>
            <a:endParaRPr lang="en-US" altLang="en-US" sz="2400" dirty="0"/>
          </a:p>
          <a:p>
            <a:pPr>
              <a:spcBef>
                <a:spcPct val="50000"/>
              </a:spcBef>
            </a:pPr>
            <a:endParaRPr lang="en-US" altLang="en-US" sz="2400" dirty="0"/>
          </a:p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0000"/>
                </a:solidFill>
              </a:rPr>
              <a:t>Thanksgiving</a:t>
            </a:r>
          </a:p>
          <a:p>
            <a:pPr>
              <a:spcBef>
                <a:spcPct val="50000"/>
              </a:spcBef>
            </a:pPr>
            <a:endParaRPr lang="en-US" altLang="en-US" sz="2400" dirty="0"/>
          </a:p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0000"/>
                </a:solidFill>
              </a:rPr>
              <a:t>Concern</a:t>
            </a:r>
          </a:p>
          <a:p>
            <a:pPr>
              <a:spcBef>
                <a:spcPct val="50000"/>
              </a:spcBef>
            </a:pPr>
            <a:endParaRPr lang="en-US" altLang="en-US" sz="2400" dirty="0"/>
          </a:p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0000"/>
                </a:solidFill>
              </a:rPr>
              <a:t>Grow up to be like Jesus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14" y="1266052"/>
            <a:ext cx="1928886" cy="348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5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40804" y="165100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19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25352" y="5291653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Mark 2:16</a:t>
            </a:r>
            <a:endParaRPr lang="en-US" sz="2400" b="1" dirty="0"/>
          </a:p>
          <a:p>
            <a:r>
              <a:rPr lang="en-US" sz="2400" dirty="0" smtClean="0"/>
              <a:t>The Pharisees ask the disciples, “Why does he eat with tax collectors and sinners?”</a:t>
            </a:r>
            <a:endParaRPr lang="en-US" sz="2400" dirty="0"/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0" y="990600"/>
            <a:ext cx="28956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Pharisees Question the Disciples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08" y="196021"/>
            <a:ext cx="6011288" cy="481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7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40805" y="175039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20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0900" y="5417403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Mark 2:17</a:t>
            </a:r>
            <a:endParaRPr lang="en-US" sz="2400" b="1" dirty="0"/>
          </a:p>
          <a:p>
            <a:r>
              <a:rPr lang="en-US" sz="2400" dirty="0" smtClean="0"/>
              <a:t>Jesus said to them, “It is not the healthy who need a doctor, but the sick."</a:t>
            </a:r>
            <a:endParaRPr lang="en-US" sz="2400" dirty="0"/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0" y="990600"/>
            <a:ext cx="28956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Jesus Answers the Pharisees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112" y="205959"/>
            <a:ext cx="6038783" cy="481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30866" y="165100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21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-76200" y="964427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Fasting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3064565" y="974035"/>
            <a:ext cx="5943600" cy="2514600"/>
          </a:xfrm>
          <a:prstGeom prst="rect">
            <a:avLst/>
          </a:prstGeom>
        </p:spPr>
        <p:txBody>
          <a:bodyPr/>
          <a:lstStyle/>
          <a:p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 is Questioned About Fasting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56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30866" y="165100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22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5301592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Mark 2:18</a:t>
            </a:r>
            <a:endParaRPr lang="en-US" sz="2400" b="1" dirty="0"/>
          </a:p>
          <a:p>
            <a:r>
              <a:rPr lang="en-US" sz="2400" dirty="0" smtClean="0"/>
              <a:t>Jesus is asked, “How is it that John’s and the Pharisee’s disciples are fasting, but yours are not?”</a:t>
            </a:r>
            <a:endParaRPr lang="en-US" sz="2400" dirty="0"/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Jesus is Questioned About Fasting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991" y="186081"/>
            <a:ext cx="6011288" cy="482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8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30866" y="165100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23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26095" y="52578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Mark 2:19</a:t>
            </a:r>
            <a:endParaRPr lang="en-US" sz="2400" b="1" dirty="0"/>
          </a:p>
          <a:p>
            <a:r>
              <a:rPr lang="en-US" sz="2400" dirty="0" smtClean="0"/>
              <a:t>Jesus replied, “How can the guests of the bridegroom fast while he is with them?”</a:t>
            </a:r>
            <a:endParaRPr lang="en-US" sz="2400" dirty="0"/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Jesus Answers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931" y="205960"/>
            <a:ext cx="6052528" cy="480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3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2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-76200" y="964427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Paralytic Man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3124200" y="1371600"/>
            <a:ext cx="5715000" cy="2514600"/>
          </a:xfrm>
          <a:prstGeom prst="rect">
            <a:avLst/>
          </a:prstGeom>
        </p:spPr>
        <p:txBody>
          <a:bodyPr/>
          <a:lstStyle/>
          <a:p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 Heals </a:t>
            </a:r>
            <a:r>
              <a:rPr lang="en-US" sz="66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Paralytic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52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3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Jesus Visits Capernaum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00" y="54102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Mark </a:t>
            </a:r>
            <a:r>
              <a:rPr lang="en-US" sz="2400" b="1" dirty="0" smtClean="0"/>
              <a:t>2:1</a:t>
            </a:r>
            <a:endParaRPr lang="en-US" sz="2400" b="1" dirty="0" smtClean="0"/>
          </a:p>
          <a:p>
            <a:r>
              <a:rPr lang="en-US" sz="2400" dirty="0" smtClean="0"/>
              <a:t>Jesus enters Capernaum and the people hear he has come home.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08" y="235776"/>
            <a:ext cx="6038781" cy="479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4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Large Crowds Gather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0900" y="5417403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Mark </a:t>
            </a:r>
            <a:r>
              <a:rPr lang="en-US" sz="2400" b="1" dirty="0" smtClean="0"/>
              <a:t>2:2</a:t>
            </a:r>
            <a:endParaRPr lang="en-US" sz="2400" b="1" dirty="0" smtClean="0"/>
          </a:p>
          <a:p>
            <a:r>
              <a:rPr lang="en-US" sz="2400" dirty="0" smtClean="0"/>
              <a:t>So many people gathered that there was no room, not even outside the door.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748" y="235777"/>
            <a:ext cx="6011288" cy="472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2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5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-152400" y="964427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Jesus </a:t>
            </a: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Preaches</a:t>
            </a:r>
            <a:endParaRPr lang="en-US" altLang="en-US" sz="3200" b="1" dirty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0900" y="5417403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Mark </a:t>
            </a:r>
            <a:r>
              <a:rPr lang="en-US" sz="2400" b="1" dirty="0" smtClean="0"/>
              <a:t>2:2</a:t>
            </a:r>
            <a:endParaRPr lang="en-US" sz="2400" b="1" dirty="0"/>
          </a:p>
          <a:p>
            <a:r>
              <a:rPr lang="en-US" sz="2400" dirty="0" smtClean="0"/>
              <a:t>Jesus preaches the word to those who had gathered.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052" y="225838"/>
            <a:ext cx="6011288" cy="476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6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6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0900" y="5341203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Mark </a:t>
            </a:r>
            <a:r>
              <a:rPr lang="en-US" sz="2400" b="1" dirty="0" smtClean="0"/>
              <a:t>2:3</a:t>
            </a:r>
            <a:endParaRPr lang="en-US" sz="2400" b="1" dirty="0" smtClean="0"/>
          </a:p>
          <a:p>
            <a:r>
              <a:rPr lang="en-US" sz="2400" dirty="0" smtClean="0"/>
              <a:t>Four men carrying a paralytic see that they could not get to Jesus.</a:t>
            </a:r>
            <a:endParaRPr lang="en-US" sz="2400" dirty="0"/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A Paralytic Man Arrives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69" y="215899"/>
            <a:ext cx="6011288" cy="479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1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7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0900" y="5417403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Mark </a:t>
            </a:r>
            <a:r>
              <a:rPr lang="en-US" sz="2400" b="1" dirty="0" smtClean="0"/>
              <a:t>2:4</a:t>
            </a:r>
            <a:endParaRPr lang="en-US" sz="2400" b="1" dirty="0" smtClean="0"/>
          </a:p>
          <a:p>
            <a:r>
              <a:rPr lang="en-US" sz="2400" dirty="0" smtClean="0"/>
              <a:t>Since they could not get to Jesus, they create an opening in the roof above Jesus.</a:t>
            </a:r>
            <a:endParaRPr lang="en-US" sz="2400" dirty="0"/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Opening in the Roof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052" y="215899"/>
            <a:ext cx="6052528" cy="478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8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8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0900" y="5417403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Mark </a:t>
            </a:r>
            <a:r>
              <a:rPr lang="en-US" sz="2400" b="1" dirty="0" smtClean="0"/>
              <a:t>2:4</a:t>
            </a:r>
            <a:endParaRPr lang="en-US" sz="2400" b="1" dirty="0" smtClean="0"/>
          </a:p>
          <a:p>
            <a:r>
              <a:rPr lang="en-US" sz="2400" dirty="0" smtClean="0"/>
              <a:t>The paralytic </a:t>
            </a:r>
            <a:r>
              <a:rPr lang="en-US" sz="2400" dirty="0" smtClean="0"/>
              <a:t>man is lowered on his mat through the roof to Jesus.</a:t>
            </a:r>
            <a:endParaRPr lang="en-US" sz="2400" dirty="0"/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Paralytic Man Lowered 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930" y="205960"/>
            <a:ext cx="6011288" cy="479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1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4232</TotalTime>
  <Words>489</Words>
  <Application>Microsoft Macintosh PowerPoint</Application>
  <PresentationFormat>On-screen Show (4:3)</PresentationFormat>
  <Paragraphs>120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Calibri</vt:lpstr>
      <vt:lpstr>Arial</vt:lpstr>
      <vt:lpstr>Office Theme</vt:lpstr>
      <vt:lpstr>JESUS!</vt:lpstr>
      <vt:lpstr>Prayer Requests</vt:lpstr>
      <vt:lpstr> Jesus Heals a Paralytic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Jesus Calls Matthew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Jesus is Questioned About Fasting</vt:lpstr>
      <vt:lpstr>PowerPoint Presentation</vt:lpstr>
      <vt:lpstr>PowerPoint Presentation</vt:lpstr>
    </vt:vector>
  </TitlesOfParts>
  <Company>FedEx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Kirk Tepe</dc:creator>
  <cp:lastModifiedBy>Microsoft Office User</cp:lastModifiedBy>
  <cp:revision>309</cp:revision>
  <cp:lastPrinted>2020-02-17T22:30:23Z</cp:lastPrinted>
  <dcterms:created xsi:type="dcterms:W3CDTF">2015-03-03T16:23:43Z</dcterms:created>
  <dcterms:modified xsi:type="dcterms:W3CDTF">2020-02-19T20:09:57Z</dcterms:modified>
</cp:coreProperties>
</file>