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99" r:id="rId3"/>
    <p:sldId id="279" r:id="rId4"/>
    <p:sldId id="297" r:id="rId5"/>
    <p:sldId id="295" r:id="rId6"/>
    <p:sldId id="280" r:id="rId7"/>
    <p:sldId id="296" r:id="rId8"/>
    <p:sldId id="281" r:id="rId9"/>
    <p:sldId id="289" r:id="rId10"/>
    <p:sldId id="288" r:id="rId11"/>
    <p:sldId id="298" r:id="rId12"/>
    <p:sldId id="290" r:id="rId13"/>
    <p:sldId id="291" r:id="rId14"/>
    <p:sldId id="292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30" autoAdjust="0"/>
    <p:restoredTop sz="86336" autoAdjust="0"/>
  </p:normalViewPr>
  <p:slideViewPr>
    <p:cSldViewPr>
      <p:cViewPr varScale="1">
        <p:scale>
          <a:sx n="129" d="100"/>
          <a:sy n="129" d="100"/>
        </p:scale>
        <p:origin x="200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7CD84-BAA2-944D-819A-F7B94E8B6CD0}" type="datetimeFigureOut">
              <a:rPr lang="en-US" smtClean="0"/>
              <a:t>12/20/19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A7729-7A2F-434C-9D09-A23E94144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56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A7729-7A2F-434C-9D09-A23E941449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8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4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0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2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4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1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0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9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4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8.gif"/><Relationship Id="rId21" Type="http://schemas.openxmlformats.org/officeDocument/2006/relationships/image" Target="../media/image9.gif"/><Relationship Id="rId22" Type="http://schemas.openxmlformats.org/officeDocument/2006/relationships/image" Target="../media/image10.gi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4" Type="http://schemas.openxmlformats.org/officeDocument/2006/relationships/image" Target="../media/image2.gif"/><Relationship Id="rId15" Type="http://schemas.openxmlformats.org/officeDocument/2006/relationships/image" Target="../media/image3.jpeg"/><Relationship Id="rId16" Type="http://schemas.openxmlformats.org/officeDocument/2006/relationships/image" Target="../media/image4.gif"/><Relationship Id="rId17" Type="http://schemas.openxmlformats.org/officeDocument/2006/relationships/image" Target="../media/image5.gif"/><Relationship Id="rId18" Type="http://schemas.openxmlformats.org/officeDocument/2006/relationships/image" Target="../media/image6.gif"/><Relationship Id="rId19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9"/>
          <p:cNvSpPr>
            <a:spLocks noChangeArrowheads="1"/>
          </p:cNvSpPr>
          <p:nvPr userDrawn="1"/>
        </p:nvSpPr>
        <p:spPr bwMode="auto">
          <a:xfrm>
            <a:off x="2932176" y="76200"/>
            <a:ext cx="6172200" cy="5099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" name="Rectangle 53"/>
          <p:cNvSpPr>
            <a:spLocks noChangeArrowheads="1"/>
          </p:cNvSpPr>
          <p:nvPr userDrawn="1"/>
        </p:nvSpPr>
        <p:spPr bwMode="auto">
          <a:xfrm>
            <a:off x="2932176" y="12700"/>
            <a:ext cx="6172200" cy="1651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Freeform 56"/>
          <p:cNvSpPr>
            <a:spLocks/>
          </p:cNvSpPr>
          <p:nvPr userDrawn="1"/>
        </p:nvSpPr>
        <p:spPr bwMode="auto">
          <a:xfrm>
            <a:off x="2743200" y="5181600"/>
            <a:ext cx="609600" cy="1066800"/>
          </a:xfrm>
          <a:custGeom>
            <a:avLst/>
            <a:gdLst>
              <a:gd name="T0" fmla="*/ 0 w 1968"/>
              <a:gd name="T1" fmla="*/ 2147483647 h 576"/>
              <a:gd name="T2" fmla="*/ 2147483647 w 1968"/>
              <a:gd name="T3" fmla="*/ 2147483647 h 576"/>
              <a:gd name="T4" fmla="*/ 2147483647 w 1968"/>
              <a:gd name="T5" fmla="*/ 2147483647 h 576"/>
              <a:gd name="T6" fmla="*/ 2147483647 w 1968"/>
              <a:gd name="T7" fmla="*/ 2147483647 h 576"/>
              <a:gd name="T8" fmla="*/ 2147483647 w 1968"/>
              <a:gd name="T9" fmla="*/ 2147483647 h 576"/>
              <a:gd name="T10" fmla="*/ 2147483647 w 1968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8" h="576">
                <a:moveTo>
                  <a:pt x="0" y="576"/>
                </a:moveTo>
                <a:cubicBezTo>
                  <a:pt x="180" y="484"/>
                  <a:pt x="360" y="392"/>
                  <a:pt x="528" y="384"/>
                </a:cubicBezTo>
                <a:cubicBezTo>
                  <a:pt x="696" y="376"/>
                  <a:pt x="840" y="520"/>
                  <a:pt x="1008" y="528"/>
                </a:cubicBezTo>
                <a:cubicBezTo>
                  <a:pt x="1176" y="536"/>
                  <a:pt x="1392" y="480"/>
                  <a:pt x="1536" y="432"/>
                </a:cubicBezTo>
                <a:cubicBezTo>
                  <a:pt x="1680" y="384"/>
                  <a:pt x="1800" y="312"/>
                  <a:pt x="1872" y="240"/>
                </a:cubicBezTo>
                <a:cubicBezTo>
                  <a:pt x="1944" y="168"/>
                  <a:pt x="1956" y="84"/>
                  <a:pt x="1968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2" name="Group 90"/>
          <p:cNvGrpSpPr>
            <a:grpSpLocks/>
          </p:cNvGrpSpPr>
          <p:nvPr userDrawn="1"/>
        </p:nvGrpSpPr>
        <p:grpSpPr bwMode="auto">
          <a:xfrm>
            <a:off x="152400" y="3124200"/>
            <a:ext cx="2814638" cy="3276600"/>
            <a:chOff x="96" y="1968"/>
            <a:chExt cx="1773" cy="206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" name="AutoShape 2"/>
            <p:cNvSpPr>
              <a:spLocks noChangeArrowheads="1"/>
            </p:cNvSpPr>
            <p:nvPr userDrawn="1"/>
          </p:nvSpPr>
          <p:spPr bwMode="auto">
            <a:xfrm>
              <a:off x="96" y="1968"/>
              <a:ext cx="1686" cy="2064"/>
            </a:xfrm>
            <a:prstGeom prst="cube">
              <a:avLst>
                <a:gd name="adj" fmla="val 6616"/>
              </a:avLst>
            </a:prstGeom>
            <a:gradFill rotWithShape="1">
              <a:gsLst>
                <a:gs pos="0">
                  <a:schemeClr val="bg2"/>
                </a:gs>
                <a:gs pos="100000">
                  <a:srgbClr val="4D4D4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14" name="Picture 3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" y="2113"/>
              <a:ext cx="2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Electric_plug"/>
            <p:cNvPicPr>
              <a:picLocks noChangeAspect="1" noChangeArrowheads="1" noCrop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3799"/>
              <a:ext cx="11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" y="2113"/>
              <a:ext cx="2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quarescreen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" y="2462"/>
              <a:ext cx="1163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 descr="Analysis"/>
            <p:cNvPicPr>
              <a:picLocks noChangeAspect="1" noChangeArrowheads="1" noCrop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3356"/>
              <a:ext cx="81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 descr="Charting_device"/>
            <p:cNvPicPr>
              <a:picLocks noChangeAspect="1" noChangeArrowheads="1" noCrop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3733"/>
              <a:ext cx="42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 descr="Gauge_rises"/>
            <p:cNvPicPr>
              <a:picLocks noChangeAspect="1" noChangeArrowheads="1" noCrop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2484"/>
              <a:ext cx="185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" descr="Line_of_film"/>
            <p:cNvPicPr>
              <a:picLocks noChangeAspect="1" noChangeArrowheads="1" noCrop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387"/>
              <a:ext cx="148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1" descr="Static"/>
            <p:cNvPicPr>
              <a:picLocks noChangeAspect="1" noChangeArrowheads="1" noCrop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" y="2113"/>
              <a:ext cx="32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12"/>
            <p:cNvSpPr>
              <a:spLocks noChangeArrowheads="1"/>
            </p:cNvSpPr>
            <p:nvPr userDrawn="1"/>
          </p:nvSpPr>
          <p:spPr bwMode="auto">
            <a:xfrm>
              <a:off x="327" y="3392"/>
              <a:ext cx="291" cy="291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2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4" name="Picture 13" descr="atom"/>
            <p:cNvPicPr>
              <a:picLocks noChangeAspect="1" noChangeArrowheads="1" noCrop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" y="3422"/>
              <a:ext cx="23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Line 14"/>
            <p:cNvSpPr>
              <a:spLocks noChangeShapeType="1"/>
            </p:cNvSpPr>
            <p:nvPr userDrawn="1"/>
          </p:nvSpPr>
          <p:spPr bwMode="auto">
            <a:xfrm>
              <a:off x="765" y="3363"/>
              <a:ext cx="0" cy="6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15"/>
            <p:cNvSpPr>
              <a:spLocks noChangeShapeType="1"/>
            </p:cNvSpPr>
            <p:nvPr userDrawn="1"/>
          </p:nvSpPr>
          <p:spPr bwMode="auto">
            <a:xfrm flipH="1">
              <a:off x="96" y="3696"/>
              <a:ext cx="669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16"/>
            <p:cNvSpPr>
              <a:spLocks noChangeShapeType="1"/>
            </p:cNvSpPr>
            <p:nvPr userDrawn="1"/>
          </p:nvSpPr>
          <p:spPr bwMode="auto">
            <a:xfrm flipH="1">
              <a:off x="765" y="3799"/>
              <a:ext cx="69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8"/>
            <p:cNvSpPr>
              <a:spLocks noChangeArrowheads="1"/>
            </p:cNvSpPr>
            <p:nvPr userDrawn="1"/>
          </p:nvSpPr>
          <p:spPr bwMode="auto">
            <a:xfrm>
              <a:off x="327" y="3392"/>
              <a:ext cx="291" cy="291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2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AutoShape 18"/>
            <p:cNvSpPr>
              <a:spLocks noChangeArrowheads="1"/>
            </p:cNvSpPr>
            <p:nvPr userDrawn="1"/>
          </p:nvSpPr>
          <p:spPr bwMode="auto">
            <a:xfrm>
              <a:off x="96" y="1968"/>
              <a:ext cx="1686" cy="2064"/>
            </a:xfrm>
            <a:prstGeom prst="cube">
              <a:avLst>
                <a:gd name="adj" fmla="val 6616"/>
              </a:avLst>
            </a:prstGeom>
            <a:gradFill rotWithShape="1">
              <a:gsLst>
                <a:gs pos="0">
                  <a:schemeClr val="bg2"/>
                </a:gs>
                <a:gs pos="100000">
                  <a:srgbClr val="4D4D4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30" name="Picture 19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" y="2113"/>
              <a:ext cx="2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0" descr="Electric_plug"/>
            <p:cNvPicPr>
              <a:picLocks noChangeAspect="1" noChangeArrowheads="1" noCrop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3799"/>
              <a:ext cx="11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1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" y="2113"/>
              <a:ext cx="2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3" descr="Analysis"/>
            <p:cNvPicPr>
              <a:picLocks noChangeAspect="1" noChangeArrowheads="1" noCrop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3356"/>
              <a:ext cx="81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4" descr="Charting_device"/>
            <p:cNvPicPr>
              <a:picLocks noChangeAspect="1" noChangeArrowheads="1" noCrop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3733"/>
              <a:ext cx="42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5" descr="Gauge_rises"/>
            <p:cNvPicPr>
              <a:picLocks noChangeAspect="1" noChangeArrowheads="1" noCrop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2484"/>
              <a:ext cx="185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6" descr="Line_of_film"/>
            <p:cNvPicPr>
              <a:picLocks noChangeAspect="1" noChangeArrowheads="1" noCrop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387"/>
              <a:ext cx="148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7" descr="Static"/>
            <p:cNvPicPr>
              <a:picLocks noChangeAspect="1" noChangeArrowheads="1" noCrop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" y="2113"/>
              <a:ext cx="32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9" descr="atom"/>
            <p:cNvPicPr>
              <a:picLocks noChangeAspect="1" noChangeArrowheads="1" noCrop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" y="3422"/>
              <a:ext cx="23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Line 30"/>
            <p:cNvSpPr>
              <a:spLocks noChangeShapeType="1"/>
            </p:cNvSpPr>
            <p:nvPr userDrawn="1"/>
          </p:nvSpPr>
          <p:spPr bwMode="auto">
            <a:xfrm>
              <a:off x="765" y="3363"/>
              <a:ext cx="0" cy="6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Line 31"/>
            <p:cNvSpPr>
              <a:spLocks noChangeShapeType="1"/>
            </p:cNvSpPr>
            <p:nvPr userDrawn="1"/>
          </p:nvSpPr>
          <p:spPr bwMode="auto">
            <a:xfrm flipH="1">
              <a:off x="96" y="3696"/>
              <a:ext cx="669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Rectangle 42"/>
            <p:cNvSpPr>
              <a:spLocks noChangeArrowheads="1"/>
            </p:cNvSpPr>
            <p:nvPr userDrawn="1"/>
          </p:nvSpPr>
          <p:spPr bwMode="auto">
            <a:xfrm>
              <a:off x="241" y="2454"/>
              <a:ext cx="1163" cy="87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4D4D4D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42" name="Line 32"/>
            <p:cNvSpPr>
              <a:spLocks noChangeShapeType="1"/>
            </p:cNvSpPr>
            <p:nvPr userDrawn="1"/>
          </p:nvSpPr>
          <p:spPr bwMode="auto">
            <a:xfrm flipH="1">
              <a:off x="765" y="3799"/>
              <a:ext cx="69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46"/>
            <p:cNvSpPr>
              <a:spLocks noChangeArrowheads="1"/>
            </p:cNvSpPr>
            <p:nvPr userDrawn="1"/>
          </p:nvSpPr>
          <p:spPr bwMode="auto">
            <a:xfrm>
              <a:off x="1704" y="3799"/>
              <a:ext cx="29" cy="10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44" name="Picture 33" descr="smoke1"/>
            <p:cNvPicPr>
              <a:picLocks noChangeAspect="1" noChangeArrowheads="1" noCrop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94512">
              <a:off x="1597" y="3621"/>
              <a:ext cx="18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63"/>
            <p:cNvSpPr txBox="1">
              <a:spLocks noChangeArrowheads="1"/>
            </p:cNvSpPr>
            <p:nvPr userDrawn="1"/>
          </p:nvSpPr>
          <p:spPr bwMode="auto">
            <a:xfrm>
              <a:off x="624" y="3792"/>
              <a:ext cx="960" cy="23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  <a:t>ACME Bible</a:t>
              </a:r>
              <a:b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  <a:t>Image Generator</a:t>
              </a:r>
            </a:p>
          </p:txBody>
        </p:sp>
      </p:grpSp>
      <p:sp>
        <p:nvSpPr>
          <p:cNvPr id="46" name="Rectangle 52"/>
          <p:cNvSpPr>
            <a:spLocks noChangeArrowheads="1"/>
          </p:cNvSpPr>
          <p:nvPr userDrawn="1"/>
        </p:nvSpPr>
        <p:spPr bwMode="auto">
          <a:xfrm>
            <a:off x="2932176" y="5029200"/>
            <a:ext cx="6172200" cy="1651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471547" y="4198203"/>
            <a:ext cx="1760418" cy="830997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effectLst>
            <a:glow rad="12700">
              <a:schemeClr val="accent3">
                <a:satMod val="175000"/>
              </a:schemeClr>
            </a:glow>
            <a:softEdge rad="457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14300">
                    <a:schemeClr val="accent2">
                      <a:satMod val="175000"/>
                      <a:alpha val="74000"/>
                    </a:schemeClr>
                  </a:glow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</a:rPr>
              <a:t>Bible Lesson</a:t>
            </a:r>
          </a:p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14300">
                    <a:schemeClr val="accent2">
                      <a:satMod val="175000"/>
                      <a:alpha val="74000"/>
                    </a:schemeClr>
                  </a:glow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</a:rPr>
              <a:t>In Progress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14300">
                  <a:schemeClr val="accent2">
                    <a:satMod val="175000"/>
                    <a:alpha val="74000"/>
                  </a:schemeClr>
                </a:glow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35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000">
              <a:srgbClr val="D6B19C"/>
            </a:gs>
            <a:gs pos="19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76400" y="457200"/>
            <a:ext cx="5867400" cy="5867400"/>
          </a:xfrm>
          <a:prstGeom prst="ellipse">
            <a:avLst/>
          </a:prstGeom>
          <a:gradFill flip="none" rotWithShape="1">
            <a:gsLst>
              <a:gs pos="4000">
                <a:srgbClr val="D6B19C"/>
              </a:gs>
              <a:gs pos="19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0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673100" dist="25400" sx="111000" sy="111000" algn="ctr" rotWithShape="0">
              <a:prstClr val="black">
                <a:alpha val="71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81200"/>
            <a:ext cx="57912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JESUS!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3048000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Lesson 12</a:t>
            </a:r>
          </a:p>
          <a:p>
            <a:pPr algn="ctr"/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Woman at the Well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80561" y="174173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9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417403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John 4:19-20</a:t>
            </a:r>
          </a:p>
          <a:p>
            <a:r>
              <a:rPr lang="en-US" sz="2400" dirty="0" smtClean="0"/>
              <a:t>The woman talks about where to worship.</a:t>
            </a:r>
            <a:endParaRPr lang="en-US" sz="2400" dirty="0"/>
          </a:p>
        </p:txBody>
      </p:sp>
      <p:pic>
        <p:nvPicPr>
          <p:cNvPr id="7" name="Picture 6" descr="43_Jn_04_07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8972" y="174173"/>
            <a:ext cx="5994399" cy="4847770"/>
          </a:xfrm>
          <a:prstGeom prst="rect">
            <a:avLst/>
          </a:prstGeom>
        </p:spPr>
      </p:pic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Where to Worship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</p:spTree>
    <p:extLst>
      <p:ext uri="{BB962C8B-B14F-4D97-AF65-F5344CB8AC3E}">
        <p14:creationId xmlns:p14="http://schemas.microsoft.com/office/powerpoint/2010/main" val="32208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521" y="185530"/>
            <a:ext cx="4843670" cy="4843670"/>
          </a:xfrm>
          <a:prstGeom prst="rect">
            <a:avLst/>
          </a:prstGeom>
        </p:spPr>
      </p:pic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30865" y="175039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10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0900" y="5417403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Locations of </a:t>
            </a:r>
            <a:r>
              <a:rPr lang="en-US" sz="2400" b="1" dirty="0" err="1" smtClean="0"/>
              <a:t>Sychar</a:t>
            </a:r>
            <a:r>
              <a:rPr lang="en-US" sz="2400" b="1" dirty="0" smtClean="0"/>
              <a:t> and Mount Gerizim</a:t>
            </a:r>
            <a:endParaRPr lang="en-US" sz="2400" dirty="0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0" y="990600"/>
            <a:ext cx="26670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Map of Samaria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</p:spTree>
    <p:extLst>
      <p:ext uri="{BB962C8B-B14F-4D97-AF65-F5344CB8AC3E}">
        <p14:creationId xmlns:p14="http://schemas.microsoft.com/office/powerpoint/2010/main" val="66451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5896" y="175039"/>
            <a:ext cx="571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11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417403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John 4:21-24</a:t>
            </a:r>
          </a:p>
          <a:p>
            <a:r>
              <a:rPr lang="en-US" sz="2400" dirty="0" smtClean="0"/>
              <a:t>Worshipping in spirit and truth.</a:t>
            </a:r>
            <a:endParaRPr lang="en-US" sz="2400" dirty="0"/>
          </a:p>
        </p:txBody>
      </p:sp>
      <p:pic>
        <p:nvPicPr>
          <p:cNvPr id="8" name="Picture 7" descr="43_Jn_04_08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799" y="185057"/>
            <a:ext cx="6039265" cy="4851399"/>
          </a:xfrm>
          <a:prstGeom prst="rect">
            <a:avLst/>
          </a:prstGeom>
        </p:spPr>
      </p:pic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True Way to Worship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</p:spTree>
    <p:extLst>
      <p:ext uri="{BB962C8B-B14F-4D97-AF65-F5344CB8AC3E}">
        <p14:creationId xmlns:p14="http://schemas.microsoft.com/office/powerpoint/2010/main" val="32208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2644" y="165100"/>
            <a:ext cx="571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12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417403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John 4:25-26</a:t>
            </a:r>
          </a:p>
          <a:p>
            <a:r>
              <a:rPr lang="en-US" sz="2400" dirty="0" smtClean="0"/>
              <a:t>Jesus is the Christ.</a:t>
            </a:r>
            <a:endParaRPr lang="en-US" sz="2400" dirty="0"/>
          </a:p>
        </p:txBody>
      </p:sp>
      <p:pic>
        <p:nvPicPr>
          <p:cNvPr id="7" name="Picture 6" descr="43_Jn_04_09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828" y="188687"/>
            <a:ext cx="6054298" cy="4847769"/>
          </a:xfrm>
          <a:prstGeom prst="rect">
            <a:avLst/>
          </a:prstGeom>
        </p:spPr>
      </p:pic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Reveals Himself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</p:spTree>
    <p:extLst>
      <p:ext uri="{BB962C8B-B14F-4D97-AF65-F5344CB8AC3E}">
        <p14:creationId xmlns:p14="http://schemas.microsoft.com/office/powerpoint/2010/main" val="32208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4300" y="152400"/>
            <a:ext cx="723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13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417403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John 4:27-29</a:t>
            </a:r>
          </a:p>
          <a:p>
            <a:r>
              <a:rPr lang="en-US" sz="2400" dirty="0" smtClean="0"/>
              <a:t>Life through the Son</a:t>
            </a:r>
            <a:endParaRPr lang="en-US" sz="2400" dirty="0"/>
          </a:p>
        </p:txBody>
      </p:sp>
      <p:pic>
        <p:nvPicPr>
          <p:cNvPr id="8" name="Picture 7" descr="43_Jn_04_10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4458" y="199571"/>
            <a:ext cx="6037942" cy="4822371"/>
          </a:xfrm>
          <a:prstGeom prst="rect">
            <a:avLst/>
          </a:prstGeom>
        </p:spPr>
      </p:pic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The News Spreads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</p:spTree>
    <p:extLst>
      <p:ext uri="{BB962C8B-B14F-4D97-AF65-F5344CB8AC3E}">
        <p14:creationId xmlns:p14="http://schemas.microsoft.com/office/powerpoint/2010/main" val="32208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2643" y="184978"/>
            <a:ext cx="495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14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417403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John 4:39-41</a:t>
            </a:r>
          </a:p>
          <a:p>
            <a:r>
              <a:rPr lang="en-US" sz="2400" dirty="0" smtClean="0"/>
              <a:t>Many Samaritans believe.</a:t>
            </a:r>
            <a:endParaRPr lang="en-US" sz="2400" dirty="0"/>
          </a:p>
        </p:txBody>
      </p:sp>
      <p:pic>
        <p:nvPicPr>
          <p:cNvPr id="7" name="Picture 6" descr="43_Jn_04_11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5342" y="199571"/>
            <a:ext cx="6027058" cy="4822371"/>
          </a:xfrm>
          <a:prstGeom prst="rect">
            <a:avLst/>
          </a:prstGeom>
        </p:spPr>
      </p:pic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Samaritans Believe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</p:spTree>
    <p:extLst>
      <p:ext uri="{BB962C8B-B14F-4D97-AF65-F5344CB8AC3E}">
        <p14:creationId xmlns:p14="http://schemas.microsoft.com/office/powerpoint/2010/main" val="32208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76200" y="4572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Class</a:t>
            </a:r>
            <a:b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</a:b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Prayer</a:t>
            </a:r>
            <a:b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</a:b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124200" y="123052"/>
            <a:ext cx="57150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Prayer Requests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3238500" y="772547"/>
            <a:ext cx="5486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Praise</a:t>
            </a:r>
            <a:endParaRPr lang="en-US" altLang="en-US" sz="2400" dirty="0"/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Thanksgiving</a:t>
            </a:r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Concern</a:t>
            </a:r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Grow up to be like Jesus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14" y="1266052"/>
            <a:ext cx="1928886" cy="348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8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2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Visits Samaria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417403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John 4:4-6</a:t>
            </a:r>
          </a:p>
          <a:p>
            <a:r>
              <a:rPr lang="en-US" sz="2400" dirty="0" smtClean="0"/>
              <a:t>Jesus visits a town in Samaria</a:t>
            </a:r>
            <a:endParaRPr lang="en-US" sz="2400" dirty="0"/>
          </a:p>
        </p:txBody>
      </p:sp>
      <p:pic>
        <p:nvPicPr>
          <p:cNvPr id="7" name="Picture 6" descr="43_Jn_04_01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8088" y="199572"/>
            <a:ext cx="6019798" cy="482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8600"/>
            <a:ext cx="3581400" cy="47250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9304" y="2209800"/>
            <a:ext cx="1981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As recorded in the Gospel of John, Jesus made 4 trips to Jerusalem during his ministry.</a:t>
            </a:r>
            <a:endParaRPr lang="en-US" sz="2200" dirty="0"/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3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Overview of Jesus’ Travels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 idx="4294967295"/>
          </p:nvPr>
        </p:nvSpPr>
        <p:spPr>
          <a:xfrm>
            <a:off x="2929836" y="357809"/>
            <a:ext cx="2463799" cy="1143000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Samaria was located between Galilee and Judea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7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77817" y="892934"/>
            <a:ext cx="5867400" cy="838200"/>
          </a:xfrm>
        </p:spPr>
        <p:txBody>
          <a:bodyPr/>
          <a:lstStyle/>
          <a:p>
            <a:r>
              <a:rPr lang="en-US" sz="2300" dirty="0" smtClean="0"/>
              <a:t>Samaritans were left after the Assyrians conquered the </a:t>
            </a:r>
            <a:r>
              <a:rPr lang="en-US" sz="2300" dirty="0" smtClean="0"/>
              <a:t>Northern.</a:t>
            </a:r>
            <a:endParaRPr lang="en-US" sz="2300" dirty="0" smtClean="0"/>
          </a:p>
          <a:p>
            <a:r>
              <a:rPr lang="en-US" sz="2300" dirty="0"/>
              <a:t>The Samaritans </a:t>
            </a:r>
            <a:r>
              <a:rPr lang="en-US" sz="2300" dirty="0" smtClean="0"/>
              <a:t>believed </a:t>
            </a:r>
            <a:r>
              <a:rPr lang="en-US" sz="2300" dirty="0"/>
              <a:t>in the God of Israel, but they worshipped at Mount Gerizim (instead of Jerusalem) with their own adapted worship practices. </a:t>
            </a:r>
            <a:endParaRPr lang="en-US" sz="2300" dirty="0" smtClean="0"/>
          </a:p>
          <a:p>
            <a:r>
              <a:rPr lang="en-US" sz="2300" dirty="0" smtClean="0"/>
              <a:t>Most </a:t>
            </a:r>
            <a:r>
              <a:rPr lang="en-US" sz="2300" dirty="0"/>
              <a:t>Jews regarded the Samaritans as ignorant, superstitious, and outside of God’s </a:t>
            </a:r>
            <a:r>
              <a:rPr lang="en-US" sz="2300" dirty="0" err="1"/>
              <a:t>favour</a:t>
            </a:r>
            <a:r>
              <a:rPr lang="en-US" sz="2300" dirty="0"/>
              <a:t> and mercy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Read Luke 9:51-56 (Samaritan Opposition)</a:t>
            </a:r>
            <a:endParaRPr lang="en-US" sz="2300" dirty="0"/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4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Samaritans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114261" y="232383"/>
            <a:ext cx="5715000" cy="605817"/>
          </a:xfrm>
          <a:prstGeom prst="rect">
            <a:avLst/>
          </a:prstGeom>
        </p:spPr>
        <p:txBody>
          <a:bodyPr/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Who were the Samaritans?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4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5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352871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John 4:7-9</a:t>
            </a:r>
          </a:p>
          <a:p>
            <a:r>
              <a:rPr lang="en-US" sz="2400" dirty="0" smtClean="0"/>
              <a:t>Jesus makes a request</a:t>
            </a:r>
            <a:endParaRPr lang="en-US" sz="2400" dirty="0"/>
          </a:p>
        </p:txBody>
      </p:sp>
      <p:pic>
        <p:nvPicPr>
          <p:cNvPr id="7" name="Picture 6" descr="43_Jn_04_02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4457" y="185057"/>
            <a:ext cx="6039265" cy="4836885"/>
          </a:xfrm>
          <a:prstGeom prst="rect">
            <a:avLst/>
          </a:prstGeom>
        </p:spPr>
      </p:pic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Talks with a Samaritan Woman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</p:spTree>
    <p:extLst>
      <p:ext uri="{BB962C8B-B14F-4D97-AF65-F5344CB8AC3E}">
        <p14:creationId xmlns:p14="http://schemas.microsoft.com/office/powerpoint/2010/main" val="119330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91070" y="1302495"/>
            <a:ext cx="5867400" cy="838200"/>
          </a:xfrm>
        </p:spPr>
        <p:txBody>
          <a:bodyPr/>
          <a:lstStyle/>
          <a:p>
            <a:r>
              <a:rPr lang="en-US" sz="2400" dirty="0" smtClean="0"/>
              <a:t>In first </a:t>
            </a:r>
            <a:r>
              <a:rPr lang="en-US" sz="2400" smtClean="0"/>
              <a:t>century, a </a:t>
            </a:r>
            <a:r>
              <a:rPr lang="en-US" sz="2400" dirty="0"/>
              <a:t>woman’s place was thought to be in the home. </a:t>
            </a:r>
            <a:endParaRPr lang="en-US" sz="2400" dirty="0" smtClean="0"/>
          </a:p>
          <a:p>
            <a:r>
              <a:rPr lang="en-US" sz="2400" dirty="0"/>
              <a:t>Women were responsible for </a:t>
            </a:r>
            <a:r>
              <a:rPr lang="en-US" sz="2400" dirty="0" smtClean="0"/>
              <a:t>raising </a:t>
            </a:r>
            <a:r>
              <a:rPr lang="en-US" sz="2400" dirty="0"/>
              <a:t>the children, </a:t>
            </a:r>
            <a:r>
              <a:rPr lang="en-US" sz="2400" dirty="0" smtClean="0"/>
              <a:t>and </a:t>
            </a:r>
            <a:r>
              <a:rPr lang="en-US" sz="2400" dirty="0"/>
              <a:t>maintaining </a:t>
            </a:r>
            <a:r>
              <a:rPr lang="en-US" sz="2400" dirty="0" smtClean="0"/>
              <a:t>the </a:t>
            </a:r>
            <a:r>
              <a:rPr lang="en-US" sz="2400" dirty="0"/>
              <a:t>home</a:t>
            </a:r>
            <a:r>
              <a:rPr lang="en-US" sz="2400" dirty="0" smtClean="0"/>
              <a:t>.</a:t>
            </a:r>
            <a:endParaRPr lang="en-US" sz="2300" dirty="0"/>
          </a:p>
          <a:p>
            <a:r>
              <a:rPr lang="en-US" sz="2400" dirty="0"/>
              <a:t>Men were not to greet women in public.  </a:t>
            </a:r>
            <a:endParaRPr lang="en-US" sz="2400" dirty="0" smtClean="0"/>
          </a:p>
          <a:p>
            <a:pPr lvl="0"/>
            <a:r>
              <a:rPr lang="en-US" sz="2400" dirty="0" smtClean="0"/>
              <a:t>At </a:t>
            </a:r>
            <a:r>
              <a:rPr lang="en-US" sz="2400" dirty="0"/>
              <a:t>the Temple in Jerusalem, women were restricted to an outer court. In synagogues they were separated from the men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6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6" name="Title 6"/>
          <p:cNvSpPr>
            <a:spLocks noGrp="1"/>
          </p:cNvSpPr>
          <p:nvPr>
            <p:ph type="title" idx="4294967295"/>
          </p:nvPr>
        </p:nvSpPr>
        <p:spPr>
          <a:xfrm>
            <a:off x="3114261" y="232383"/>
            <a:ext cx="5715000" cy="1143000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Why it was unusual for Jesus to talk with the Samaritan Woman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Talks with a Samaritan Woman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</p:spTree>
    <p:extLst>
      <p:ext uri="{BB962C8B-B14F-4D97-AF65-F5344CB8AC3E}">
        <p14:creationId xmlns:p14="http://schemas.microsoft.com/office/powerpoint/2010/main" val="123823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7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341203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John 4:10</a:t>
            </a:r>
          </a:p>
          <a:p>
            <a:r>
              <a:rPr lang="en-US" sz="2400" dirty="0" smtClean="0"/>
              <a:t>Living water</a:t>
            </a:r>
            <a:endParaRPr lang="en-US" sz="2400" dirty="0"/>
          </a:p>
        </p:txBody>
      </p:sp>
      <p:pic>
        <p:nvPicPr>
          <p:cNvPr id="7" name="Picture 6" descr="43_Jn_04_03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828" y="199571"/>
            <a:ext cx="5983515" cy="4851399"/>
          </a:xfrm>
          <a:prstGeom prst="rect">
            <a:avLst/>
          </a:prstGeom>
        </p:spPr>
      </p:pic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Talks of Living Water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</p:spTree>
    <p:extLst>
      <p:ext uri="{BB962C8B-B14F-4D97-AF65-F5344CB8AC3E}">
        <p14:creationId xmlns:p14="http://schemas.microsoft.com/office/powerpoint/2010/main" val="8979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8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41740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John 4:17-18</a:t>
            </a:r>
          </a:p>
          <a:p>
            <a:r>
              <a:rPr lang="en-US" sz="2400" dirty="0" smtClean="0"/>
              <a:t>Jesus asks the woman to bring her husband.</a:t>
            </a:r>
            <a:endParaRPr lang="en-US" sz="2400" dirty="0"/>
          </a:p>
        </p:txBody>
      </p:sp>
      <p:pic>
        <p:nvPicPr>
          <p:cNvPr id="8" name="Picture 7" descr="43_Jn_04_06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6232" y="199571"/>
            <a:ext cx="5999170" cy="4836886"/>
          </a:xfrm>
          <a:prstGeom prst="rect">
            <a:avLst/>
          </a:prstGeom>
        </p:spPr>
      </p:pic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Makes Request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</p:spTree>
    <p:extLst>
      <p:ext uri="{BB962C8B-B14F-4D97-AF65-F5344CB8AC3E}">
        <p14:creationId xmlns:p14="http://schemas.microsoft.com/office/powerpoint/2010/main" val="32208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296</Words>
  <Application>Microsoft Macintosh PowerPoint</Application>
  <PresentationFormat>On-screen Show (4:3)</PresentationFormat>
  <Paragraphs>72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Arial</vt:lpstr>
      <vt:lpstr>Office Theme</vt:lpstr>
      <vt:lpstr>JESUS!</vt:lpstr>
      <vt:lpstr>Prayer Requests</vt:lpstr>
      <vt:lpstr>PowerPoint Presentation</vt:lpstr>
      <vt:lpstr>Samaria was located between Galilee and Judea</vt:lpstr>
      <vt:lpstr>Who were the Samaritans?</vt:lpstr>
      <vt:lpstr>PowerPoint Presentation</vt:lpstr>
      <vt:lpstr>Why it was unusual for Jesus to talk with the Samaritan Woman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 Tepe</dc:creator>
  <cp:lastModifiedBy>Microsoft Office User</cp:lastModifiedBy>
  <cp:revision>217</cp:revision>
  <dcterms:created xsi:type="dcterms:W3CDTF">2015-03-03T16:23:43Z</dcterms:created>
  <dcterms:modified xsi:type="dcterms:W3CDTF">2019-12-20T17:24:02Z</dcterms:modified>
</cp:coreProperties>
</file>